
<file path=[Content_Types].xml><?xml version="1.0" encoding="utf-8"?>
<Types xmlns="http://schemas.openxmlformats.org/package/2006/content-types">
  <Default Extension="xml" ContentType="application/xml"/>
  <Default Extension="bin" ContentType="application/vnd.openxmlformats-officedocument.oleObject"/>
  <Default Extension="jpeg" ContentType="image/jpeg"/>
  <Default Extension="tiff" ContentType="image/tiff"/>
  <Default Extension="emf" ContentType="image/x-emf"/>
  <Default Extension="rels" ContentType="application/vnd.openxmlformats-package.relationships+xml"/>
  <Default Extension="vml" ContentType="application/vnd.openxmlformats-officedocument.vmlDrawing"/>
  <Default Extension="png" ContentType="image/png"/>
  <Default Extension="wmf" ContentType="image/x-wm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4"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93455" r:id="rId4"/>
    <p:sldMasterId id="2147493587" r:id="rId5"/>
    <p:sldMasterId id="2147493596" r:id="rId6"/>
  </p:sldMasterIdLst>
  <p:notesMasterIdLst>
    <p:notesMasterId r:id="rId84"/>
  </p:notesMasterIdLst>
  <p:handoutMasterIdLst>
    <p:handoutMasterId r:id="rId85"/>
  </p:handoutMasterIdLst>
  <p:sldIdLst>
    <p:sldId id="330" r:id="rId7"/>
    <p:sldId id="824" r:id="rId8"/>
    <p:sldId id="819" r:id="rId9"/>
    <p:sldId id="820" r:id="rId10"/>
    <p:sldId id="821" r:id="rId11"/>
    <p:sldId id="822" r:id="rId12"/>
    <p:sldId id="823" r:id="rId13"/>
    <p:sldId id="746" r:id="rId14"/>
    <p:sldId id="747" r:id="rId15"/>
    <p:sldId id="748" r:id="rId16"/>
    <p:sldId id="750" r:id="rId17"/>
    <p:sldId id="724" r:id="rId18"/>
    <p:sldId id="725" r:id="rId19"/>
    <p:sldId id="726" r:id="rId20"/>
    <p:sldId id="727" r:id="rId21"/>
    <p:sldId id="728" r:id="rId22"/>
    <p:sldId id="729" r:id="rId23"/>
    <p:sldId id="753" r:id="rId24"/>
    <p:sldId id="754" r:id="rId25"/>
    <p:sldId id="755" r:id="rId26"/>
    <p:sldId id="756" r:id="rId27"/>
    <p:sldId id="757" r:id="rId28"/>
    <p:sldId id="758" r:id="rId29"/>
    <p:sldId id="759" r:id="rId30"/>
    <p:sldId id="760" r:id="rId31"/>
    <p:sldId id="764" r:id="rId32"/>
    <p:sldId id="765" r:id="rId33"/>
    <p:sldId id="766" r:id="rId34"/>
    <p:sldId id="761" r:id="rId35"/>
    <p:sldId id="763" r:id="rId36"/>
    <p:sldId id="762" r:id="rId37"/>
    <p:sldId id="721" r:id="rId38"/>
    <p:sldId id="722" r:id="rId39"/>
    <p:sldId id="767" r:id="rId40"/>
    <p:sldId id="768" r:id="rId41"/>
    <p:sldId id="719" r:id="rId42"/>
    <p:sldId id="769" r:id="rId43"/>
    <p:sldId id="771" r:id="rId44"/>
    <p:sldId id="772" r:id="rId45"/>
    <p:sldId id="773" r:id="rId46"/>
    <p:sldId id="777" r:id="rId47"/>
    <p:sldId id="778" r:id="rId48"/>
    <p:sldId id="779" r:id="rId49"/>
    <p:sldId id="780" r:id="rId50"/>
    <p:sldId id="781" r:id="rId51"/>
    <p:sldId id="782" r:id="rId52"/>
    <p:sldId id="783" r:id="rId53"/>
    <p:sldId id="784" r:id="rId54"/>
    <p:sldId id="785" r:id="rId55"/>
    <p:sldId id="786" r:id="rId56"/>
    <p:sldId id="787" r:id="rId57"/>
    <p:sldId id="788" r:id="rId58"/>
    <p:sldId id="789" r:id="rId59"/>
    <p:sldId id="791" r:id="rId60"/>
    <p:sldId id="793" r:id="rId61"/>
    <p:sldId id="794" r:id="rId62"/>
    <p:sldId id="795" r:id="rId63"/>
    <p:sldId id="796" r:id="rId64"/>
    <p:sldId id="798" r:id="rId65"/>
    <p:sldId id="799" r:id="rId66"/>
    <p:sldId id="800" r:id="rId67"/>
    <p:sldId id="814" r:id="rId68"/>
    <p:sldId id="813" r:id="rId69"/>
    <p:sldId id="797" r:id="rId70"/>
    <p:sldId id="801" r:id="rId71"/>
    <p:sldId id="802" r:id="rId72"/>
    <p:sldId id="803" r:id="rId73"/>
    <p:sldId id="804" r:id="rId74"/>
    <p:sldId id="805" r:id="rId75"/>
    <p:sldId id="806" r:id="rId76"/>
    <p:sldId id="810" r:id="rId77"/>
    <p:sldId id="807" r:id="rId78"/>
    <p:sldId id="808" r:id="rId79"/>
    <p:sldId id="809" r:id="rId80"/>
    <p:sldId id="811" r:id="rId81"/>
    <p:sldId id="812" r:id="rId82"/>
    <p:sldId id="818" r:id="rId83"/>
  </p:sldIdLst>
  <p:sldSz cx="9144000" cy="5143500" type="screen16x9"/>
  <p:notesSz cx="6858000" cy="9144000"/>
  <p:defaultTextStyle>
    <a:defPPr>
      <a:defRPr lang="en-US"/>
    </a:defPPr>
    <a:lvl1pPr algn="l" defTabSz="457200" rtl="0" fontAlgn="base">
      <a:spcBef>
        <a:spcPct val="0"/>
      </a:spcBef>
      <a:spcAft>
        <a:spcPct val="0"/>
      </a:spcAft>
      <a:defRPr kern="1200">
        <a:solidFill>
          <a:schemeClr val="tx1"/>
        </a:solidFill>
        <a:latin typeface="Calibri" charset="0"/>
        <a:ea typeface="ＭＳ Ｐゴシック" charset="-128"/>
        <a:cs typeface="+mn-cs"/>
      </a:defRPr>
    </a:lvl1pPr>
    <a:lvl2pPr marL="457200" algn="l" defTabSz="457200" rtl="0" fontAlgn="base">
      <a:spcBef>
        <a:spcPct val="0"/>
      </a:spcBef>
      <a:spcAft>
        <a:spcPct val="0"/>
      </a:spcAft>
      <a:defRPr kern="1200">
        <a:solidFill>
          <a:schemeClr val="tx1"/>
        </a:solidFill>
        <a:latin typeface="Calibri" charset="0"/>
        <a:ea typeface="ＭＳ Ｐゴシック" charset="-128"/>
        <a:cs typeface="+mn-cs"/>
      </a:defRPr>
    </a:lvl2pPr>
    <a:lvl3pPr marL="914400" algn="l" defTabSz="457200" rtl="0" fontAlgn="base">
      <a:spcBef>
        <a:spcPct val="0"/>
      </a:spcBef>
      <a:spcAft>
        <a:spcPct val="0"/>
      </a:spcAft>
      <a:defRPr kern="1200">
        <a:solidFill>
          <a:schemeClr val="tx1"/>
        </a:solidFill>
        <a:latin typeface="Calibri" charset="0"/>
        <a:ea typeface="ＭＳ Ｐゴシック" charset="-128"/>
        <a:cs typeface="+mn-cs"/>
      </a:defRPr>
    </a:lvl3pPr>
    <a:lvl4pPr marL="1371600" algn="l" defTabSz="457200" rtl="0" fontAlgn="base">
      <a:spcBef>
        <a:spcPct val="0"/>
      </a:spcBef>
      <a:spcAft>
        <a:spcPct val="0"/>
      </a:spcAft>
      <a:defRPr kern="1200">
        <a:solidFill>
          <a:schemeClr val="tx1"/>
        </a:solidFill>
        <a:latin typeface="Calibri" charset="0"/>
        <a:ea typeface="ＭＳ Ｐゴシック" charset="-128"/>
        <a:cs typeface="+mn-cs"/>
      </a:defRPr>
    </a:lvl4pPr>
    <a:lvl5pPr marL="1828800" algn="l" defTabSz="457200" rtl="0" fontAlgn="base">
      <a:spcBef>
        <a:spcPct val="0"/>
      </a:spcBef>
      <a:spcAft>
        <a:spcPct val="0"/>
      </a:spcAft>
      <a:defRPr kern="1200">
        <a:solidFill>
          <a:schemeClr val="tx1"/>
        </a:solidFill>
        <a:latin typeface="Calibri" charset="0"/>
        <a:ea typeface="ＭＳ Ｐゴシック" charset="-128"/>
        <a:cs typeface="+mn-cs"/>
      </a:defRPr>
    </a:lvl5pPr>
    <a:lvl6pPr marL="2286000" algn="l" defTabSz="914400" rtl="0" eaLnBrk="1" latinLnBrk="0" hangingPunct="1">
      <a:defRPr kern="1200">
        <a:solidFill>
          <a:schemeClr val="tx1"/>
        </a:solidFill>
        <a:latin typeface="Calibri" charset="0"/>
        <a:ea typeface="ＭＳ Ｐゴシック" charset="-128"/>
        <a:cs typeface="+mn-cs"/>
      </a:defRPr>
    </a:lvl6pPr>
    <a:lvl7pPr marL="2743200" algn="l" defTabSz="914400" rtl="0" eaLnBrk="1" latinLnBrk="0" hangingPunct="1">
      <a:defRPr kern="1200">
        <a:solidFill>
          <a:schemeClr val="tx1"/>
        </a:solidFill>
        <a:latin typeface="Calibri" charset="0"/>
        <a:ea typeface="ＭＳ Ｐゴシック" charset="-128"/>
        <a:cs typeface="+mn-cs"/>
      </a:defRPr>
    </a:lvl7pPr>
    <a:lvl8pPr marL="3200400" algn="l" defTabSz="914400" rtl="0" eaLnBrk="1" latinLnBrk="0" hangingPunct="1">
      <a:defRPr kern="1200">
        <a:solidFill>
          <a:schemeClr val="tx1"/>
        </a:solidFill>
        <a:latin typeface="Calibri" charset="0"/>
        <a:ea typeface="ＭＳ Ｐゴシック" charset="-128"/>
        <a:cs typeface="+mn-cs"/>
      </a:defRPr>
    </a:lvl8pPr>
    <a:lvl9pPr marL="3657600" algn="l" defTabSz="914400" rtl="0" eaLnBrk="1" latinLnBrk="0" hangingPunct="1">
      <a:defRPr kern="1200">
        <a:solidFill>
          <a:schemeClr val="tx1"/>
        </a:solidFill>
        <a:latin typeface="Calibri" charset="0"/>
        <a:ea typeface="ＭＳ Ｐゴシック" charset="-128"/>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A2C64"/>
    <a:srgbClr val="32AA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391"/>
    <p:restoredTop sz="94822"/>
  </p:normalViewPr>
  <p:slideViewPr>
    <p:cSldViewPr snapToObjects="1">
      <p:cViewPr varScale="1">
        <p:scale>
          <a:sx n="131" d="100"/>
          <a:sy n="131" d="100"/>
        </p:scale>
        <p:origin x="184" y="448"/>
      </p:cViewPr>
      <p:guideLst>
        <p:guide orient="horz" pos="1620"/>
        <p:guide pos="2880"/>
      </p:guideLst>
    </p:cSldViewPr>
  </p:slideViewPr>
  <p:outlineViewPr>
    <p:cViewPr>
      <p:scale>
        <a:sx n="33" d="100"/>
        <a:sy n="33" d="100"/>
      </p:scale>
      <p:origin x="0" y="-26648"/>
    </p:cViewPr>
  </p:outlineViewPr>
  <p:notesTextViewPr>
    <p:cViewPr>
      <p:scale>
        <a:sx n="100" d="100"/>
        <a:sy n="100" d="100"/>
      </p:scale>
      <p:origin x="0" y="0"/>
    </p:cViewPr>
  </p:notesTextViewPr>
  <p:sorterViewPr>
    <p:cViewPr>
      <p:scale>
        <a:sx n="149" d="100"/>
        <a:sy n="149" d="100"/>
      </p:scale>
      <p:origin x="0" y="0"/>
    </p:cViewPr>
  </p:sorterViewPr>
  <p:notesViewPr>
    <p:cSldViewPr snapToObjects="1">
      <p:cViewPr varScale="1">
        <p:scale>
          <a:sx n="107" d="100"/>
          <a:sy n="107" d="100"/>
        </p:scale>
        <p:origin x="3648" y="184"/>
      </p:cViewPr>
      <p:guideLst/>
    </p:cSldViewPr>
  </p:notes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 Id="rId30" Type="http://schemas.openxmlformats.org/officeDocument/2006/relationships/slide" Target="slides/slide24.xml"/><Relationship Id="rId31" Type="http://schemas.openxmlformats.org/officeDocument/2006/relationships/slide" Target="slides/slide25.xml"/><Relationship Id="rId32" Type="http://schemas.openxmlformats.org/officeDocument/2006/relationships/slide" Target="slides/slide26.xml"/><Relationship Id="rId33" Type="http://schemas.openxmlformats.org/officeDocument/2006/relationships/slide" Target="slides/slide27.xml"/><Relationship Id="rId34" Type="http://schemas.openxmlformats.org/officeDocument/2006/relationships/slide" Target="slides/slide28.xml"/><Relationship Id="rId35" Type="http://schemas.openxmlformats.org/officeDocument/2006/relationships/slide" Target="slides/slide29.xml"/><Relationship Id="rId36" Type="http://schemas.openxmlformats.org/officeDocument/2006/relationships/slide" Target="slides/slide30.xml"/><Relationship Id="rId37" Type="http://schemas.openxmlformats.org/officeDocument/2006/relationships/slide" Target="slides/slide31.xml"/><Relationship Id="rId38" Type="http://schemas.openxmlformats.org/officeDocument/2006/relationships/slide" Target="slides/slide32.xml"/><Relationship Id="rId39" Type="http://schemas.openxmlformats.org/officeDocument/2006/relationships/slide" Target="slides/slide33.xml"/><Relationship Id="rId50" Type="http://schemas.openxmlformats.org/officeDocument/2006/relationships/slide" Target="slides/slide44.xml"/><Relationship Id="rId51" Type="http://schemas.openxmlformats.org/officeDocument/2006/relationships/slide" Target="slides/slide45.xml"/><Relationship Id="rId52" Type="http://schemas.openxmlformats.org/officeDocument/2006/relationships/slide" Target="slides/slide46.xml"/><Relationship Id="rId53" Type="http://schemas.openxmlformats.org/officeDocument/2006/relationships/slide" Target="slides/slide47.xml"/><Relationship Id="rId54" Type="http://schemas.openxmlformats.org/officeDocument/2006/relationships/slide" Target="slides/slide48.xml"/><Relationship Id="rId55" Type="http://schemas.openxmlformats.org/officeDocument/2006/relationships/slide" Target="slides/slide49.xml"/><Relationship Id="rId56" Type="http://schemas.openxmlformats.org/officeDocument/2006/relationships/slide" Target="slides/slide50.xml"/><Relationship Id="rId57" Type="http://schemas.openxmlformats.org/officeDocument/2006/relationships/slide" Target="slides/slide51.xml"/><Relationship Id="rId58" Type="http://schemas.openxmlformats.org/officeDocument/2006/relationships/slide" Target="slides/slide52.xml"/><Relationship Id="rId59" Type="http://schemas.openxmlformats.org/officeDocument/2006/relationships/slide" Target="slides/slide53.xml"/><Relationship Id="rId70" Type="http://schemas.openxmlformats.org/officeDocument/2006/relationships/slide" Target="slides/slide64.xml"/><Relationship Id="rId71" Type="http://schemas.openxmlformats.org/officeDocument/2006/relationships/slide" Target="slides/slide65.xml"/><Relationship Id="rId72" Type="http://schemas.openxmlformats.org/officeDocument/2006/relationships/slide" Target="slides/slide66.xml"/><Relationship Id="rId73" Type="http://schemas.openxmlformats.org/officeDocument/2006/relationships/slide" Target="slides/slide67.xml"/><Relationship Id="rId74" Type="http://schemas.openxmlformats.org/officeDocument/2006/relationships/slide" Target="slides/slide68.xml"/><Relationship Id="rId75" Type="http://schemas.openxmlformats.org/officeDocument/2006/relationships/slide" Target="slides/slide69.xml"/><Relationship Id="rId76" Type="http://schemas.openxmlformats.org/officeDocument/2006/relationships/slide" Target="slides/slide70.xml"/><Relationship Id="rId77" Type="http://schemas.openxmlformats.org/officeDocument/2006/relationships/slide" Target="slides/slide71.xml"/><Relationship Id="rId78" Type="http://schemas.openxmlformats.org/officeDocument/2006/relationships/slide" Target="slides/slide72.xml"/><Relationship Id="rId79" Type="http://schemas.openxmlformats.org/officeDocument/2006/relationships/slide" Target="slides/slide73.xml"/><Relationship Id="rId20" Type="http://schemas.openxmlformats.org/officeDocument/2006/relationships/slide" Target="slides/slide14.xml"/><Relationship Id="rId21" Type="http://schemas.openxmlformats.org/officeDocument/2006/relationships/slide" Target="slides/slide15.xml"/><Relationship Id="rId22" Type="http://schemas.openxmlformats.org/officeDocument/2006/relationships/slide" Target="slides/slide16.xml"/><Relationship Id="rId23" Type="http://schemas.openxmlformats.org/officeDocument/2006/relationships/slide" Target="slides/slide17.xml"/><Relationship Id="rId24" Type="http://schemas.openxmlformats.org/officeDocument/2006/relationships/slide" Target="slides/slide18.xml"/><Relationship Id="rId25" Type="http://schemas.openxmlformats.org/officeDocument/2006/relationships/slide" Target="slides/slide19.xml"/><Relationship Id="rId26" Type="http://schemas.openxmlformats.org/officeDocument/2006/relationships/slide" Target="slides/slide20.xml"/><Relationship Id="rId27" Type="http://schemas.openxmlformats.org/officeDocument/2006/relationships/slide" Target="slides/slide21.xml"/><Relationship Id="rId28" Type="http://schemas.openxmlformats.org/officeDocument/2006/relationships/slide" Target="slides/slide22.xml"/><Relationship Id="rId29" Type="http://schemas.openxmlformats.org/officeDocument/2006/relationships/slide" Target="slides/slide23.xml"/><Relationship Id="rId40" Type="http://schemas.openxmlformats.org/officeDocument/2006/relationships/slide" Target="slides/slide34.xml"/><Relationship Id="rId41" Type="http://schemas.openxmlformats.org/officeDocument/2006/relationships/slide" Target="slides/slide35.xml"/><Relationship Id="rId42" Type="http://schemas.openxmlformats.org/officeDocument/2006/relationships/slide" Target="slides/slide36.xml"/><Relationship Id="rId43" Type="http://schemas.openxmlformats.org/officeDocument/2006/relationships/slide" Target="slides/slide37.xml"/><Relationship Id="rId44" Type="http://schemas.openxmlformats.org/officeDocument/2006/relationships/slide" Target="slides/slide38.xml"/><Relationship Id="rId45" Type="http://schemas.openxmlformats.org/officeDocument/2006/relationships/slide" Target="slides/slide39.xml"/><Relationship Id="rId46" Type="http://schemas.openxmlformats.org/officeDocument/2006/relationships/slide" Target="slides/slide40.xml"/><Relationship Id="rId47" Type="http://schemas.openxmlformats.org/officeDocument/2006/relationships/slide" Target="slides/slide41.xml"/><Relationship Id="rId48" Type="http://schemas.openxmlformats.org/officeDocument/2006/relationships/slide" Target="slides/slide42.xml"/><Relationship Id="rId49" Type="http://schemas.openxmlformats.org/officeDocument/2006/relationships/slide" Target="slides/slide43.xml"/><Relationship Id="rId60" Type="http://schemas.openxmlformats.org/officeDocument/2006/relationships/slide" Target="slides/slide54.xml"/><Relationship Id="rId61" Type="http://schemas.openxmlformats.org/officeDocument/2006/relationships/slide" Target="slides/slide55.xml"/><Relationship Id="rId62" Type="http://schemas.openxmlformats.org/officeDocument/2006/relationships/slide" Target="slides/slide56.xml"/><Relationship Id="rId63" Type="http://schemas.openxmlformats.org/officeDocument/2006/relationships/slide" Target="slides/slide57.xml"/><Relationship Id="rId64" Type="http://schemas.openxmlformats.org/officeDocument/2006/relationships/slide" Target="slides/slide58.xml"/><Relationship Id="rId65" Type="http://schemas.openxmlformats.org/officeDocument/2006/relationships/slide" Target="slides/slide59.xml"/><Relationship Id="rId66" Type="http://schemas.openxmlformats.org/officeDocument/2006/relationships/slide" Target="slides/slide60.xml"/><Relationship Id="rId67" Type="http://schemas.openxmlformats.org/officeDocument/2006/relationships/slide" Target="slides/slide61.xml"/><Relationship Id="rId68" Type="http://schemas.openxmlformats.org/officeDocument/2006/relationships/slide" Target="slides/slide62.xml"/><Relationship Id="rId69" Type="http://schemas.openxmlformats.org/officeDocument/2006/relationships/slide" Target="slides/slide63.xml"/><Relationship Id="rId80" Type="http://schemas.openxmlformats.org/officeDocument/2006/relationships/slide" Target="slides/slide74.xml"/><Relationship Id="rId81" Type="http://schemas.openxmlformats.org/officeDocument/2006/relationships/slide" Target="slides/slide75.xml"/><Relationship Id="rId82" Type="http://schemas.openxmlformats.org/officeDocument/2006/relationships/slide" Target="slides/slide76.xml"/><Relationship Id="rId83" Type="http://schemas.openxmlformats.org/officeDocument/2006/relationships/slide" Target="slides/slide77.xml"/><Relationship Id="rId84" Type="http://schemas.openxmlformats.org/officeDocument/2006/relationships/notesMaster" Target="notesMasters/notesMaster1.xml"/><Relationship Id="rId85" Type="http://schemas.openxmlformats.org/officeDocument/2006/relationships/handoutMaster" Target="handoutMasters/handoutMaster1.xml"/><Relationship Id="rId86" Type="http://schemas.openxmlformats.org/officeDocument/2006/relationships/presProps" Target="presProps.xml"/><Relationship Id="rId87" Type="http://schemas.openxmlformats.org/officeDocument/2006/relationships/viewProps" Target="viewProps.xml"/><Relationship Id="rId88" Type="http://schemas.openxmlformats.org/officeDocument/2006/relationships/theme" Target="theme/theme1.xml"/><Relationship Id="rId89"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66.wmf"/><Relationship Id="rId4" Type="http://schemas.openxmlformats.org/officeDocument/2006/relationships/image" Target="../media/image67.wmf"/><Relationship Id="rId5" Type="http://schemas.openxmlformats.org/officeDocument/2006/relationships/image" Target="../media/image68.wmf"/><Relationship Id="rId6" Type="http://schemas.openxmlformats.org/officeDocument/2006/relationships/image" Target="../media/image69.wmf"/><Relationship Id="rId7" Type="http://schemas.openxmlformats.org/officeDocument/2006/relationships/image" Target="../media/image70.wmf"/><Relationship Id="rId8" Type="http://schemas.openxmlformats.org/officeDocument/2006/relationships/image" Target="../media/image71.wmf"/><Relationship Id="rId9" Type="http://schemas.openxmlformats.org/officeDocument/2006/relationships/image" Target="../media/image72.wmf"/><Relationship Id="rId1" Type="http://schemas.openxmlformats.org/officeDocument/2006/relationships/image" Target="../media/image64.wmf"/><Relationship Id="rId2" Type="http://schemas.openxmlformats.org/officeDocument/2006/relationships/image" Target="../media/image65.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73.wmf"/><Relationship Id="rId2" Type="http://schemas.openxmlformats.org/officeDocument/2006/relationships/image" Target="../media/image74.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77.wmf"/><Relationship Id="rId4" Type="http://schemas.openxmlformats.org/officeDocument/2006/relationships/image" Target="../media/image78.wmf"/><Relationship Id="rId1" Type="http://schemas.openxmlformats.org/officeDocument/2006/relationships/image" Target="../media/image75.wmf"/><Relationship Id="rId2" Type="http://schemas.openxmlformats.org/officeDocument/2006/relationships/image" Target="../media/image76.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73.wmf"/><Relationship Id="rId2" Type="http://schemas.openxmlformats.org/officeDocument/2006/relationships/image" Target="../media/image74.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81.wmf"/><Relationship Id="rId4" Type="http://schemas.openxmlformats.org/officeDocument/2006/relationships/image" Target="../media/image82.wmf"/><Relationship Id="rId5" Type="http://schemas.openxmlformats.org/officeDocument/2006/relationships/image" Target="../media/image83.wmf"/><Relationship Id="rId6" Type="http://schemas.openxmlformats.org/officeDocument/2006/relationships/image" Target="../media/image84.wmf"/><Relationship Id="rId7" Type="http://schemas.openxmlformats.org/officeDocument/2006/relationships/image" Target="../media/image85.wmf"/><Relationship Id="rId8" Type="http://schemas.openxmlformats.org/officeDocument/2006/relationships/image" Target="../media/image86.wmf"/><Relationship Id="rId9" Type="http://schemas.openxmlformats.org/officeDocument/2006/relationships/image" Target="../media/image87.wmf"/><Relationship Id="rId10" Type="http://schemas.openxmlformats.org/officeDocument/2006/relationships/image" Target="../media/image88.wmf"/><Relationship Id="rId11" Type="http://schemas.openxmlformats.org/officeDocument/2006/relationships/image" Target="../media/image89.wmf"/><Relationship Id="rId1" Type="http://schemas.openxmlformats.org/officeDocument/2006/relationships/image" Target="../media/image79.wmf"/><Relationship Id="rId2" Type="http://schemas.openxmlformats.org/officeDocument/2006/relationships/image" Target="../media/image80.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90.w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93.wmf"/><Relationship Id="rId4" Type="http://schemas.openxmlformats.org/officeDocument/2006/relationships/image" Target="../media/image94.wmf"/><Relationship Id="rId1" Type="http://schemas.openxmlformats.org/officeDocument/2006/relationships/image" Target="../media/image91.wmf"/><Relationship Id="rId2" Type="http://schemas.openxmlformats.org/officeDocument/2006/relationships/image" Target="../media/image92.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95.wmf"/><Relationship Id="rId2" Type="http://schemas.openxmlformats.org/officeDocument/2006/relationships/image" Target="../media/image96.wmf"/><Relationship Id="rId3" Type="http://schemas.openxmlformats.org/officeDocument/2006/relationships/image" Target="../media/image93.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97.wmf"/><Relationship Id="rId2" Type="http://schemas.openxmlformats.org/officeDocument/2006/relationships/image" Target="../media/image98.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FAFB2AC-7E4F-8047-9193-854483C1A223}" type="datetimeFigureOut">
              <a:rPr lang="en-US" smtClean="0"/>
              <a:t>12/4/18</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F1CE209-2B77-6A4B-8F32-9DF4E1CE944B}" type="slidenum">
              <a:rPr lang="en-US" smtClean="0"/>
              <a:t>‹#›</a:t>
            </a:fld>
            <a:endParaRPr lang="en-US"/>
          </a:p>
        </p:txBody>
      </p:sp>
    </p:spTree>
    <p:extLst>
      <p:ext uri="{BB962C8B-B14F-4D97-AF65-F5344CB8AC3E}">
        <p14:creationId xmlns:p14="http://schemas.microsoft.com/office/powerpoint/2010/main" val="8162578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fld id="{A9567C9F-4D7F-5847-BD8F-556675060DA1}" type="datetimeFigureOut">
              <a:rPr lang="en-US" altLang="en-US"/>
              <a:pPr/>
              <a:t>12/4/18</a:t>
            </a:fld>
            <a:endParaRPr lang="en-US" alt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25D6415B-586E-2B45-B637-70E4CB56C153}"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defTabSz="457200" rtl="0" fontAlgn="base">
      <a:spcBef>
        <a:spcPct val="30000"/>
      </a:spcBef>
      <a:spcAft>
        <a:spcPct val="0"/>
      </a:spcAft>
      <a:defRPr sz="1200" kern="1200">
        <a:solidFill>
          <a:schemeClr val="tx1"/>
        </a:solidFill>
        <a:latin typeface="+mn-lt"/>
        <a:ea typeface="ＭＳ Ｐゴシック" charset="-128"/>
        <a:cs typeface="+mn-cs"/>
      </a:defRPr>
    </a:lvl1pPr>
    <a:lvl2pPr marL="457200" algn="l" defTabSz="457200" rtl="0" fontAlgn="base">
      <a:spcBef>
        <a:spcPct val="30000"/>
      </a:spcBef>
      <a:spcAft>
        <a:spcPct val="0"/>
      </a:spcAft>
      <a:defRPr sz="1200" kern="1200">
        <a:solidFill>
          <a:schemeClr val="tx1"/>
        </a:solidFill>
        <a:latin typeface="+mn-lt"/>
        <a:ea typeface="ＭＳ Ｐゴシック" charset="-128"/>
        <a:cs typeface="+mn-cs"/>
      </a:defRPr>
    </a:lvl2pPr>
    <a:lvl3pPr marL="914400" algn="l" defTabSz="457200" rtl="0" fontAlgn="base">
      <a:spcBef>
        <a:spcPct val="30000"/>
      </a:spcBef>
      <a:spcAft>
        <a:spcPct val="0"/>
      </a:spcAft>
      <a:defRPr sz="1200" kern="1200">
        <a:solidFill>
          <a:schemeClr val="tx1"/>
        </a:solidFill>
        <a:latin typeface="+mn-lt"/>
        <a:ea typeface="ＭＳ Ｐゴシック" charset="-128"/>
        <a:cs typeface="+mn-cs"/>
      </a:defRPr>
    </a:lvl3pPr>
    <a:lvl4pPr marL="1371600" algn="l" defTabSz="457200" rtl="0" fontAlgn="base">
      <a:spcBef>
        <a:spcPct val="30000"/>
      </a:spcBef>
      <a:spcAft>
        <a:spcPct val="0"/>
      </a:spcAft>
      <a:defRPr sz="1200" kern="1200">
        <a:solidFill>
          <a:schemeClr val="tx1"/>
        </a:solidFill>
        <a:latin typeface="+mn-lt"/>
        <a:ea typeface="ＭＳ Ｐゴシック" charset="-128"/>
        <a:cs typeface="+mn-cs"/>
      </a:defRPr>
    </a:lvl4pPr>
    <a:lvl5pPr marL="1828800" algn="l" defTabSz="457200" rtl="0" fontAlgn="base">
      <a:spcBef>
        <a:spcPct val="30000"/>
      </a:spcBef>
      <a:spcAft>
        <a:spcPct val="0"/>
      </a:spcAft>
      <a:defRPr sz="1200" kern="1200">
        <a:solidFill>
          <a:schemeClr val="tx1"/>
        </a:solidFill>
        <a:latin typeface="+mn-lt"/>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oftuni.org/" TargetMode="External"/><Relationship Id="rId4" Type="http://schemas.openxmlformats.org/officeDocument/2006/relationships/hyperlink" Target="http://creativecommons.org/licenses/by-nc-sa/4.0/" TargetMode="External"/><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1504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504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CFD365BF-ADBE-9B41-ABF1-832DDE2B814C}" type="slidenum">
              <a:rPr lang="en-US" altLang="en-US"/>
              <a:pPr/>
              <a:t>1</a:t>
            </a:fld>
            <a:endParaRPr lang="en-US"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62</a:t>
            </a:fld>
            <a:endParaRPr lang="en-US" altLang="en-US"/>
          </a:p>
        </p:txBody>
      </p:sp>
    </p:spTree>
    <p:extLst>
      <p:ext uri="{BB962C8B-B14F-4D97-AF65-F5344CB8AC3E}">
        <p14:creationId xmlns:p14="http://schemas.microsoft.com/office/powerpoint/2010/main" val="17508457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64</a:t>
            </a:fld>
            <a:endParaRPr lang="en-US" altLang="en-US"/>
          </a:p>
        </p:txBody>
      </p:sp>
    </p:spTree>
    <p:extLst>
      <p:ext uri="{BB962C8B-B14F-4D97-AF65-F5344CB8AC3E}">
        <p14:creationId xmlns:p14="http://schemas.microsoft.com/office/powerpoint/2010/main" val="19214749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ChangeArrowheads="1"/>
          </p:cNvSpPr>
          <p:nvPr/>
        </p:nvSpPr>
        <p:spPr bwMode="auto">
          <a:xfrm>
            <a:off x="3971925" y="0"/>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914400" eaLnBrk="0" hangingPunct="0"/>
            <a:endParaRPr lang="en-US" sz="2400" smtClean="0">
              <a:solidFill>
                <a:srgbClr val="000000"/>
              </a:solidFill>
              <a:latin typeface="Times New Roman" charset="0"/>
              <a:ea typeface=""/>
            </a:endParaRPr>
          </a:p>
        </p:txBody>
      </p:sp>
      <p:sp>
        <p:nvSpPr>
          <p:cNvPr id="4099" name="Rectangle 3"/>
          <p:cNvSpPr>
            <a:spLocks noChangeArrowheads="1"/>
          </p:cNvSpPr>
          <p:nvPr/>
        </p:nvSpPr>
        <p:spPr bwMode="auto">
          <a:xfrm>
            <a:off x="3971925" y="8831263"/>
            <a:ext cx="3038475" cy="465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19050" tIns="0" rIns="19050" bIns="0" anchor="b"/>
          <a:lstStyle>
            <a:lvl1pPr defTabSz="931863">
              <a:defRPr>
                <a:solidFill>
                  <a:schemeClr val="tx1"/>
                </a:solidFill>
                <a:latin typeface="Arial" charset="0"/>
              </a:defRPr>
            </a:lvl1pPr>
            <a:lvl2pPr marL="465138" defTabSz="931863">
              <a:defRPr>
                <a:solidFill>
                  <a:schemeClr val="tx1"/>
                </a:solidFill>
                <a:latin typeface="Arial" charset="0"/>
              </a:defRPr>
            </a:lvl2pPr>
            <a:lvl3pPr marL="931863" defTabSz="931863">
              <a:defRPr>
                <a:solidFill>
                  <a:schemeClr val="tx1"/>
                </a:solidFill>
                <a:latin typeface="Arial" charset="0"/>
              </a:defRPr>
            </a:lvl3pPr>
            <a:lvl4pPr marL="1397000" defTabSz="931863">
              <a:defRPr>
                <a:solidFill>
                  <a:schemeClr val="tx1"/>
                </a:solidFill>
                <a:latin typeface="Arial" charset="0"/>
              </a:defRPr>
            </a:lvl4pPr>
            <a:lvl5pPr marL="1863725" defTabSz="931863">
              <a:defRPr>
                <a:solidFill>
                  <a:schemeClr val="tx1"/>
                </a:solidFill>
                <a:latin typeface="Arial" charset="0"/>
              </a:defRPr>
            </a:lvl5pPr>
            <a:lvl6pPr marL="2320925" defTabSz="931863" fontAlgn="base">
              <a:spcBef>
                <a:spcPct val="0"/>
              </a:spcBef>
              <a:spcAft>
                <a:spcPct val="0"/>
              </a:spcAft>
              <a:defRPr>
                <a:solidFill>
                  <a:schemeClr val="tx1"/>
                </a:solidFill>
                <a:latin typeface="Arial" charset="0"/>
              </a:defRPr>
            </a:lvl6pPr>
            <a:lvl7pPr marL="2778125" defTabSz="931863" fontAlgn="base">
              <a:spcBef>
                <a:spcPct val="0"/>
              </a:spcBef>
              <a:spcAft>
                <a:spcPct val="0"/>
              </a:spcAft>
              <a:defRPr>
                <a:solidFill>
                  <a:schemeClr val="tx1"/>
                </a:solidFill>
                <a:latin typeface="Arial" charset="0"/>
              </a:defRPr>
            </a:lvl7pPr>
            <a:lvl8pPr marL="3235325" defTabSz="931863" fontAlgn="base">
              <a:spcBef>
                <a:spcPct val="0"/>
              </a:spcBef>
              <a:spcAft>
                <a:spcPct val="0"/>
              </a:spcAft>
              <a:defRPr>
                <a:solidFill>
                  <a:schemeClr val="tx1"/>
                </a:solidFill>
                <a:latin typeface="Arial" charset="0"/>
              </a:defRPr>
            </a:lvl8pPr>
            <a:lvl9pPr marL="3692525" defTabSz="931863" fontAlgn="base">
              <a:spcBef>
                <a:spcPct val="0"/>
              </a:spcBef>
              <a:spcAft>
                <a:spcPct val="0"/>
              </a:spcAft>
              <a:defRPr>
                <a:solidFill>
                  <a:schemeClr val="tx1"/>
                </a:solidFill>
                <a:latin typeface="Arial" charset="0"/>
              </a:defRPr>
            </a:lvl9pPr>
          </a:lstStyle>
          <a:p>
            <a:pPr algn="r" eaLnBrk="0" hangingPunct="0"/>
            <a:r>
              <a:rPr lang="en-US" altLang="en-US" sz="1000" i="1" smtClean="0">
                <a:solidFill>
                  <a:srgbClr val="000000"/>
                </a:solidFill>
                <a:latin typeface="Times New Roman" charset="0"/>
                <a:ea typeface=""/>
              </a:rPr>
              <a:t>1</a:t>
            </a:r>
          </a:p>
        </p:txBody>
      </p:sp>
      <p:sp>
        <p:nvSpPr>
          <p:cNvPr id="4100" name="Rectangle 4"/>
          <p:cNvSpPr>
            <a:spLocks noChangeArrowheads="1"/>
          </p:cNvSpPr>
          <p:nvPr/>
        </p:nvSpPr>
        <p:spPr bwMode="auto">
          <a:xfrm>
            <a:off x="0" y="8831263"/>
            <a:ext cx="3038475" cy="465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914400" eaLnBrk="0" hangingPunct="0"/>
            <a:endParaRPr lang="en-US" sz="2400" smtClean="0">
              <a:solidFill>
                <a:srgbClr val="000000"/>
              </a:solidFill>
              <a:latin typeface="Times New Roman" charset="0"/>
              <a:ea typeface=""/>
            </a:endParaRPr>
          </a:p>
        </p:txBody>
      </p:sp>
      <p:sp>
        <p:nvSpPr>
          <p:cNvPr id="4101" name="Rectangle 5"/>
          <p:cNvSpPr>
            <a:spLocks noChangeArrowheads="1"/>
          </p:cNvSpPr>
          <p:nvPr/>
        </p:nvSpPr>
        <p:spPr bwMode="auto">
          <a:xfrm>
            <a:off x="0" y="0"/>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914400" eaLnBrk="0" hangingPunct="0"/>
            <a:endParaRPr lang="en-US" sz="2400" smtClean="0">
              <a:solidFill>
                <a:srgbClr val="000000"/>
              </a:solidFill>
              <a:latin typeface="Times New Roman" charset="0"/>
              <a:ea typeface=""/>
            </a:endParaRPr>
          </a:p>
        </p:txBody>
      </p:sp>
      <p:sp>
        <p:nvSpPr>
          <p:cNvPr id="4102" name="Rectangle 6"/>
          <p:cNvSpPr>
            <a:spLocks noGrp="1" noRot="1" noChangeAspect="1" noChangeArrowheads="1" noTextEdit="1"/>
          </p:cNvSpPr>
          <p:nvPr>
            <p:ph type="sldImg"/>
          </p:nvPr>
        </p:nvSpPr>
        <p:spPr>
          <a:ln cap="flat"/>
        </p:spPr>
      </p:sp>
      <p:sp>
        <p:nvSpPr>
          <p:cNvPr id="4103" name="Rectangle 7"/>
          <p:cNvSpPr>
            <a:spLocks noGrp="1" noChangeArrowheads="1"/>
          </p:cNvSpPr>
          <p:nvPr>
            <p:ph type="body" idx="1"/>
          </p:nvPr>
        </p:nvSpPr>
        <p:spPr>
          <a:noFill/>
          <a:ln/>
        </p:spPr>
        <p:txBody>
          <a:bodyPr/>
          <a:lstStyle/>
          <a:p>
            <a:r>
              <a:rPr lang="en-US" altLang="en-US"/>
              <a:t>The slides for this text are organized into chapters. This lecture covers Chapter 19, on formal, dependency-driven database design..</a:t>
            </a:r>
          </a:p>
          <a:p>
            <a:endParaRPr lang="en-US" altLang="en-US"/>
          </a:p>
          <a:p>
            <a:r>
              <a:rPr lang="en-US" altLang="en-US"/>
              <a:t>Integrity constraints, in particular functional dependencies, play an important role in the design of database schemas. In particular, they can shed light on potential redundancies (and the problems that go with redundancy) in a relational schema.  Typically, they are used to analyze the relational schema obtained by converting an ER diagram.</a:t>
            </a:r>
          </a:p>
          <a:p>
            <a:endParaRPr lang="en-US" altLang="en-US"/>
          </a:p>
          <a:p>
            <a:r>
              <a:rPr lang="en-US" altLang="en-US"/>
              <a:t>This chapter can be covered any time after the Foundations material (Chapters 1 to 5) is covered, at the instructor’s discretion.  A good choice is to cover it after presenting all the implementation related material that is included in a course.  This will allow a design sequence consisting of Chapters 19 and 20, and will enable the instructor to bring out the fact that design involves both redundancy analysis and performance considerations, and that these concerns should go hand-in-hand.</a:t>
            </a:r>
          </a:p>
          <a:p>
            <a:endParaRPr lang="en-US" altLang="en-US"/>
          </a:p>
        </p:txBody>
      </p:sp>
    </p:spTree>
    <p:extLst>
      <p:ext uri="{BB962C8B-B14F-4D97-AF65-F5344CB8AC3E}">
        <p14:creationId xmlns:p14="http://schemas.microsoft.com/office/powerpoint/2010/main" val="2067605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ChangeArrowheads="1"/>
          </p:cNvSpPr>
          <p:nvPr/>
        </p:nvSpPr>
        <p:spPr bwMode="auto">
          <a:xfrm>
            <a:off x="3971925" y="0"/>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914400" eaLnBrk="0" hangingPunct="0"/>
            <a:endParaRPr lang="en-US" sz="2400" smtClean="0">
              <a:solidFill>
                <a:srgbClr val="000000"/>
              </a:solidFill>
              <a:latin typeface="Times New Roman" charset="0"/>
              <a:ea typeface=""/>
            </a:endParaRPr>
          </a:p>
        </p:txBody>
      </p:sp>
      <p:sp>
        <p:nvSpPr>
          <p:cNvPr id="6147" name="Rectangle 3"/>
          <p:cNvSpPr>
            <a:spLocks noChangeArrowheads="1"/>
          </p:cNvSpPr>
          <p:nvPr/>
        </p:nvSpPr>
        <p:spPr bwMode="auto">
          <a:xfrm>
            <a:off x="3971925" y="8831263"/>
            <a:ext cx="3038475" cy="465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19050" tIns="0" rIns="19050" bIns="0" anchor="b"/>
          <a:lstStyle>
            <a:lvl1pPr defTabSz="931863">
              <a:defRPr>
                <a:solidFill>
                  <a:schemeClr val="tx1"/>
                </a:solidFill>
                <a:latin typeface="Arial" charset="0"/>
              </a:defRPr>
            </a:lvl1pPr>
            <a:lvl2pPr marL="465138" defTabSz="931863">
              <a:defRPr>
                <a:solidFill>
                  <a:schemeClr val="tx1"/>
                </a:solidFill>
                <a:latin typeface="Arial" charset="0"/>
              </a:defRPr>
            </a:lvl2pPr>
            <a:lvl3pPr marL="931863" defTabSz="931863">
              <a:defRPr>
                <a:solidFill>
                  <a:schemeClr val="tx1"/>
                </a:solidFill>
                <a:latin typeface="Arial" charset="0"/>
              </a:defRPr>
            </a:lvl3pPr>
            <a:lvl4pPr marL="1397000" defTabSz="931863">
              <a:defRPr>
                <a:solidFill>
                  <a:schemeClr val="tx1"/>
                </a:solidFill>
                <a:latin typeface="Arial" charset="0"/>
              </a:defRPr>
            </a:lvl4pPr>
            <a:lvl5pPr marL="1863725" defTabSz="931863">
              <a:defRPr>
                <a:solidFill>
                  <a:schemeClr val="tx1"/>
                </a:solidFill>
                <a:latin typeface="Arial" charset="0"/>
              </a:defRPr>
            </a:lvl5pPr>
            <a:lvl6pPr marL="2320925" defTabSz="931863" fontAlgn="base">
              <a:spcBef>
                <a:spcPct val="0"/>
              </a:spcBef>
              <a:spcAft>
                <a:spcPct val="0"/>
              </a:spcAft>
              <a:defRPr>
                <a:solidFill>
                  <a:schemeClr val="tx1"/>
                </a:solidFill>
                <a:latin typeface="Arial" charset="0"/>
              </a:defRPr>
            </a:lvl6pPr>
            <a:lvl7pPr marL="2778125" defTabSz="931863" fontAlgn="base">
              <a:spcBef>
                <a:spcPct val="0"/>
              </a:spcBef>
              <a:spcAft>
                <a:spcPct val="0"/>
              </a:spcAft>
              <a:defRPr>
                <a:solidFill>
                  <a:schemeClr val="tx1"/>
                </a:solidFill>
                <a:latin typeface="Arial" charset="0"/>
              </a:defRPr>
            </a:lvl7pPr>
            <a:lvl8pPr marL="3235325" defTabSz="931863" fontAlgn="base">
              <a:spcBef>
                <a:spcPct val="0"/>
              </a:spcBef>
              <a:spcAft>
                <a:spcPct val="0"/>
              </a:spcAft>
              <a:defRPr>
                <a:solidFill>
                  <a:schemeClr val="tx1"/>
                </a:solidFill>
                <a:latin typeface="Arial" charset="0"/>
              </a:defRPr>
            </a:lvl8pPr>
            <a:lvl9pPr marL="3692525" defTabSz="931863" fontAlgn="base">
              <a:spcBef>
                <a:spcPct val="0"/>
              </a:spcBef>
              <a:spcAft>
                <a:spcPct val="0"/>
              </a:spcAft>
              <a:defRPr>
                <a:solidFill>
                  <a:schemeClr val="tx1"/>
                </a:solidFill>
                <a:latin typeface="Arial" charset="0"/>
              </a:defRPr>
            </a:lvl9pPr>
          </a:lstStyle>
          <a:p>
            <a:pPr algn="r" eaLnBrk="0" hangingPunct="0"/>
            <a:r>
              <a:rPr lang="en-US" altLang="en-US" sz="1000" i="1" smtClean="0">
                <a:solidFill>
                  <a:srgbClr val="000000"/>
                </a:solidFill>
                <a:latin typeface="Times New Roman" charset="0"/>
                <a:ea typeface=""/>
              </a:rPr>
              <a:t>14</a:t>
            </a:r>
          </a:p>
        </p:txBody>
      </p:sp>
      <p:sp>
        <p:nvSpPr>
          <p:cNvPr id="6148" name="Rectangle 4"/>
          <p:cNvSpPr>
            <a:spLocks noChangeArrowheads="1"/>
          </p:cNvSpPr>
          <p:nvPr/>
        </p:nvSpPr>
        <p:spPr bwMode="auto">
          <a:xfrm>
            <a:off x="0" y="8831263"/>
            <a:ext cx="3038475" cy="465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914400" eaLnBrk="0" hangingPunct="0"/>
            <a:endParaRPr lang="en-US" sz="2400" smtClean="0">
              <a:solidFill>
                <a:srgbClr val="000000"/>
              </a:solidFill>
              <a:latin typeface="Times New Roman" charset="0"/>
              <a:ea typeface=""/>
            </a:endParaRPr>
          </a:p>
        </p:txBody>
      </p:sp>
      <p:sp>
        <p:nvSpPr>
          <p:cNvPr id="6149" name="Rectangle 5"/>
          <p:cNvSpPr>
            <a:spLocks noChangeArrowheads="1"/>
          </p:cNvSpPr>
          <p:nvPr/>
        </p:nvSpPr>
        <p:spPr bwMode="auto">
          <a:xfrm>
            <a:off x="0" y="0"/>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914400" eaLnBrk="0" hangingPunct="0"/>
            <a:endParaRPr lang="en-US" sz="2400" smtClean="0">
              <a:solidFill>
                <a:srgbClr val="000000"/>
              </a:solidFill>
              <a:latin typeface="Times New Roman" charset="0"/>
              <a:ea typeface=""/>
            </a:endParaRPr>
          </a:p>
        </p:txBody>
      </p:sp>
      <p:sp>
        <p:nvSpPr>
          <p:cNvPr id="6150" name="Rectangle 6"/>
          <p:cNvSpPr>
            <a:spLocks noGrp="1" noRot="1" noChangeAspect="1" noChangeArrowheads="1" noTextEdit="1"/>
          </p:cNvSpPr>
          <p:nvPr>
            <p:ph type="sldImg"/>
          </p:nvPr>
        </p:nvSpPr>
        <p:spPr>
          <a:ln cap="flat"/>
        </p:spPr>
      </p:sp>
      <p:sp>
        <p:nvSpPr>
          <p:cNvPr id="6151" name="Rectangle 7"/>
          <p:cNvSpPr>
            <a:spLocks noGrp="1" noChangeArrowheads="1"/>
          </p:cNvSpPr>
          <p:nvPr>
            <p:ph type="body" idx="1"/>
          </p:nvPr>
        </p:nvSpPr>
        <p:spPr>
          <a:ln/>
        </p:spPr>
        <p:txBody>
          <a:bodyPr/>
          <a:lstStyle/>
          <a:p>
            <a:endParaRPr lang="en-US" altLang="en-US"/>
          </a:p>
        </p:txBody>
      </p:sp>
    </p:spTree>
    <p:extLst>
      <p:ext uri="{BB962C8B-B14F-4D97-AF65-F5344CB8AC3E}">
        <p14:creationId xmlns:p14="http://schemas.microsoft.com/office/powerpoint/2010/main" val="5698511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ChangeArrowheads="1"/>
          </p:cNvSpPr>
          <p:nvPr/>
        </p:nvSpPr>
        <p:spPr bwMode="auto">
          <a:xfrm>
            <a:off x="3971925" y="0"/>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195" name="Rectangle 3"/>
          <p:cNvSpPr>
            <a:spLocks noChangeArrowheads="1"/>
          </p:cNvSpPr>
          <p:nvPr/>
        </p:nvSpPr>
        <p:spPr bwMode="auto">
          <a:xfrm>
            <a:off x="3971925" y="8831263"/>
            <a:ext cx="3038475" cy="465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19050" tIns="0" rIns="19050" bIns="0" anchor="b"/>
          <a:lstStyle>
            <a:lvl1pPr defTabSz="931863">
              <a:defRPr>
                <a:solidFill>
                  <a:schemeClr val="tx1"/>
                </a:solidFill>
                <a:latin typeface="Arial" charset="0"/>
              </a:defRPr>
            </a:lvl1pPr>
            <a:lvl2pPr marL="465138" defTabSz="931863">
              <a:defRPr>
                <a:solidFill>
                  <a:schemeClr val="tx1"/>
                </a:solidFill>
                <a:latin typeface="Arial" charset="0"/>
              </a:defRPr>
            </a:lvl2pPr>
            <a:lvl3pPr marL="931863" defTabSz="931863">
              <a:defRPr>
                <a:solidFill>
                  <a:schemeClr val="tx1"/>
                </a:solidFill>
                <a:latin typeface="Arial" charset="0"/>
              </a:defRPr>
            </a:lvl3pPr>
            <a:lvl4pPr marL="1397000" defTabSz="931863">
              <a:defRPr>
                <a:solidFill>
                  <a:schemeClr val="tx1"/>
                </a:solidFill>
                <a:latin typeface="Arial" charset="0"/>
              </a:defRPr>
            </a:lvl4pPr>
            <a:lvl5pPr marL="1863725" defTabSz="931863">
              <a:defRPr>
                <a:solidFill>
                  <a:schemeClr val="tx1"/>
                </a:solidFill>
                <a:latin typeface="Arial" charset="0"/>
              </a:defRPr>
            </a:lvl5pPr>
            <a:lvl6pPr marL="2320925" defTabSz="931863" fontAlgn="base">
              <a:spcBef>
                <a:spcPct val="0"/>
              </a:spcBef>
              <a:spcAft>
                <a:spcPct val="0"/>
              </a:spcAft>
              <a:defRPr>
                <a:solidFill>
                  <a:schemeClr val="tx1"/>
                </a:solidFill>
                <a:latin typeface="Arial" charset="0"/>
              </a:defRPr>
            </a:lvl6pPr>
            <a:lvl7pPr marL="2778125" defTabSz="931863" fontAlgn="base">
              <a:spcBef>
                <a:spcPct val="0"/>
              </a:spcBef>
              <a:spcAft>
                <a:spcPct val="0"/>
              </a:spcAft>
              <a:defRPr>
                <a:solidFill>
                  <a:schemeClr val="tx1"/>
                </a:solidFill>
                <a:latin typeface="Arial" charset="0"/>
              </a:defRPr>
            </a:lvl7pPr>
            <a:lvl8pPr marL="3235325" defTabSz="931863" fontAlgn="base">
              <a:spcBef>
                <a:spcPct val="0"/>
              </a:spcBef>
              <a:spcAft>
                <a:spcPct val="0"/>
              </a:spcAft>
              <a:defRPr>
                <a:solidFill>
                  <a:schemeClr val="tx1"/>
                </a:solidFill>
                <a:latin typeface="Arial" charset="0"/>
              </a:defRPr>
            </a:lvl8pPr>
            <a:lvl9pPr marL="3692525" defTabSz="931863" fontAlgn="base">
              <a:spcBef>
                <a:spcPct val="0"/>
              </a:spcBef>
              <a:spcAft>
                <a:spcPct val="0"/>
              </a:spcAft>
              <a:defRPr>
                <a:solidFill>
                  <a:schemeClr val="tx1"/>
                </a:solidFill>
                <a:latin typeface="Arial" charset="0"/>
              </a:defRPr>
            </a:lvl9pPr>
          </a:lstStyle>
          <a:p>
            <a:pPr algn="r"/>
            <a:r>
              <a:rPr lang="en-US" altLang="en-US" sz="1000" i="1">
                <a:latin typeface="Times New Roman" charset="0"/>
              </a:rPr>
              <a:t>15</a:t>
            </a:r>
          </a:p>
        </p:txBody>
      </p:sp>
      <p:sp>
        <p:nvSpPr>
          <p:cNvPr id="8196" name="Rectangle 4"/>
          <p:cNvSpPr>
            <a:spLocks noChangeArrowheads="1"/>
          </p:cNvSpPr>
          <p:nvPr/>
        </p:nvSpPr>
        <p:spPr bwMode="auto">
          <a:xfrm>
            <a:off x="0" y="8831263"/>
            <a:ext cx="3038475" cy="465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197" name="Rectangle 5"/>
          <p:cNvSpPr>
            <a:spLocks noChangeArrowheads="1"/>
          </p:cNvSpPr>
          <p:nvPr/>
        </p:nvSpPr>
        <p:spPr bwMode="auto">
          <a:xfrm>
            <a:off x="0" y="0"/>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198" name="Rectangle 6"/>
          <p:cNvSpPr>
            <a:spLocks noGrp="1" noRot="1" noChangeAspect="1" noChangeArrowheads="1" noTextEdit="1"/>
          </p:cNvSpPr>
          <p:nvPr>
            <p:ph type="sldImg"/>
          </p:nvPr>
        </p:nvSpPr>
        <p:spPr>
          <a:ln cap="flat"/>
        </p:spPr>
      </p:sp>
      <p:sp>
        <p:nvSpPr>
          <p:cNvPr id="8199" name="Rectangle 7"/>
          <p:cNvSpPr>
            <a:spLocks noGrp="1" noChangeArrowheads="1"/>
          </p:cNvSpPr>
          <p:nvPr>
            <p:ph type="body" idx="1"/>
          </p:nvPr>
        </p:nvSpPr>
        <p:spPr>
          <a:ln/>
        </p:spPr>
        <p:txBody>
          <a:bodyPr/>
          <a:lstStyle/>
          <a:p>
            <a:endParaRPr lang="en-US" altLang="en-US"/>
          </a:p>
        </p:txBody>
      </p:sp>
    </p:spTree>
    <p:extLst>
      <p:ext uri="{BB962C8B-B14F-4D97-AF65-F5344CB8AC3E}">
        <p14:creationId xmlns:p14="http://schemas.microsoft.com/office/powerpoint/2010/main" val="6407120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ChangeArrowheads="1"/>
          </p:cNvSpPr>
          <p:nvPr/>
        </p:nvSpPr>
        <p:spPr bwMode="auto">
          <a:xfrm>
            <a:off x="3971925" y="0"/>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243" name="Rectangle 3"/>
          <p:cNvSpPr>
            <a:spLocks noChangeArrowheads="1"/>
          </p:cNvSpPr>
          <p:nvPr/>
        </p:nvSpPr>
        <p:spPr bwMode="auto">
          <a:xfrm>
            <a:off x="3971925" y="8831263"/>
            <a:ext cx="3038475" cy="465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19050" tIns="0" rIns="19050" bIns="0" anchor="b"/>
          <a:lstStyle>
            <a:lvl1pPr defTabSz="931863">
              <a:defRPr>
                <a:solidFill>
                  <a:schemeClr val="tx1"/>
                </a:solidFill>
                <a:latin typeface="Arial" charset="0"/>
              </a:defRPr>
            </a:lvl1pPr>
            <a:lvl2pPr marL="465138" defTabSz="931863">
              <a:defRPr>
                <a:solidFill>
                  <a:schemeClr val="tx1"/>
                </a:solidFill>
                <a:latin typeface="Arial" charset="0"/>
              </a:defRPr>
            </a:lvl2pPr>
            <a:lvl3pPr marL="931863" defTabSz="931863">
              <a:defRPr>
                <a:solidFill>
                  <a:schemeClr val="tx1"/>
                </a:solidFill>
                <a:latin typeface="Arial" charset="0"/>
              </a:defRPr>
            </a:lvl3pPr>
            <a:lvl4pPr marL="1397000" defTabSz="931863">
              <a:defRPr>
                <a:solidFill>
                  <a:schemeClr val="tx1"/>
                </a:solidFill>
                <a:latin typeface="Arial" charset="0"/>
              </a:defRPr>
            </a:lvl4pPr>
            <a:lvl5pPr marL="1863725" defTabSz="931863">
              <a:defRPr>
                <a:solidFill>
                  <a:schemeClr val="tx1"/>
                </a:solidFill>
                <a:latin typeface="Arial" charset="0"/>
              </a:defRPr>
            </a:lvl5pPr>
            <a:lvl6pPr marL="2320925" defTabSz="931863" fontAlgn="base">
              <a:spcBef>
                <a:spcPct val="0"/>
              </a:spcBef>
              <a:spcAft>
                <a:spcPct val="0"/>
              </a:spcAft>
              <a:defRPr>
                <a:solidFill>
                  <a:schemeClr val="tx1"/>
                </a:solidFill>
                <a:latin typeface="Arial" charset="0"/>
              </a:defRPr>
            </a:lvl6pPr>
            <a:lvl7pPr marL="2778125" defTabSz="931863" fontAlgn="base">
              <a:spcBef>
                <a:spcPct val="0"/>
              </a:spcBef>
              <a:spcAft>
                <a:spcPct val="0"/>
              </a:spcAft>
              <a:defRPr>
                <a:solidFill>
                  <a:schemeClr val="tx1"/>
                </a:solidFill>
                <a:latin typeface="Arial" charset="0"/>
              </a:defRPr>
            </a:lvl7pPr>
            <a:lvl8pPr marL="3235325" defTabSz="931863" fontAlgn="base">
              <a:spcBef>
                <a:spcPct val="0"/>
              </a:spcBef>
              <a:spcAft>
                <a:spcPct val="0"/>
              </a:spcAft>
              <a:defRPr>
                <a:solidFill>
                  <a:schemeClr val="tx1"/>
                </a:solidFill>
                <a:latin typeface="Arial" charset="0"/>
              </a:defRPr>
            </a:lvl8pPr>
            <a:lvl9pPr marL="3692525" defTabSz="931863" fontAlgn="base">
              <a:spcBef>
                <a:spcPct val="0"/>
              </a:spcBef>
              <a:spcAft>
                <a:spcPct val="0"/>
              </a:spcAft>
              <a:defRPr>
                <a:solidFill>
                  <a:schemeClr val="tx1"/>
                </a:solidFill>
                <a:latin typeface="Arial" charset="0"/>
              </a:defRPr>
            </a:lvl9pPr>
          </a:lstStyle>
          <a:p>
            <a:pPr algn="r"/>
            <a:r>
              <a:rPr lang="en-US" altLang="en-US" sz="1000" i="1">
                <a:latin typeface="Times New Roman" charset="0"/>
              </a:rPr>
              <a:t>16</a:t>
            </a:r>
          </a:p>
        </p:txBody>
      </p:sp>
      <p:sp>
        <p:nvSpPr>
          <p:cNvPr id="10244" name="Rectangle 4"/>
          <p:cNvSpPr>
            <a:spLocks noChangeArrowheads="1"/>
          </p:cNvSpPr>
          <p:nvPr/>
        </p:nvSpPr>
        <p:spPr bwMode="auto">
          <a:xfrm>
            <a:off x="0" y="8831263"/>
            <a:ext cx="3038475" cy="465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245" name="Rectangle 5"/>
          <p:cNvSpPr>
            <a:spLocks noChangeArrowheads="1"/>
          </p:cNvSpPr>
          <p:nvPr/>
        </p:nvSpPr>
        <p:spPr bwMode="auto">
          <a:xfrm>
            <a:off x="0" y="0"/>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246" name="Rectangle 6"/>
          <p:cNvSpPr>
            <a:spLocks noGrp="1" noRot="1" noChangeAspect="1" noChangeArrowheads="1" noTextEdit="1"/>
          </p:cNvSpPr>
          <p:nvPr>
            <p:ph type="sldImg"/>
          </p:nvPr>
        </p:nvSpPr>
        <p:spPr>
          <a:ln cap="flat"/>
        </p:spPr>
      </p:sp>
      <p:sp>
        <p:nvSpPr>
          <p:cNvPr id="10247" name="Rectangle 7"/>
          <p:cNvSpPr>
            <a:spLocks noGrp="1" noChangeArrowheads="1"/>
          </p:cNvSpPr>
          <p:nvPr>
            <p:ph type="body" idx="1"/>
          </p:nvPr>
        </p:nvSpPr>
        <p:spPr>
          <a:ln/>
        </p:spPr>
        <p:txBody>
          <a:bodyPr/>
          <a:lstStyle/>
          <a:p>
            <a:endParaRPr lang="en-US" altLang="en-US"/>
          </a:p>
        </p:txBody>
      </p:sp>
    </p:spTree>
    <p:extLst>
      <p:ext uri="{BB962C8B-B14F-4D97-AF65-F5344CB8AC3E}">
        <p14:creationId xmlns:p14="http://schemas.microsoft.com/office/powerpoint/2010/main" val="17489928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ChangeArrowheads="1"/>
          </p:cNvSpPr>
          <p:nvPr/>
        </p:nvSpPr>
        <p:spPr bwMode="auto">
          <a:xfrm>
            <a:off x="3971925" y="0"/>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2291" name="Rectangle 3"/>
          <p:cNvSpPr>
            <a:spLocks noChangeArrowheads="1"/>
          </p:cNvSpPr>
          <p:nvPr/>
        </p:nvSpPr>
        <p:spPr bwMode="auto">
          <a:xfrm>
            <a:off x="3971925" y="8831263"/>
            <a:ext cx="3038475" cy="465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19050" tIns="0" rIns="19050" bIns="0" anchor="b"/>
          <a:lstStyle>
            <a:lvl1pPr defTabSz="931863">
              <a:defRPr>
                <a:solidFill>
                  <a:schemeClr val="tx1"/>
                </a:solidFill>
                <a:latin typeface="Arial" charset="0"/>
              </a:defRPr>
            </a:lvl1pPr>
            <a:lvl2pPr marL="465138" defTabSz="931863">
              <a:defRPr>
                <a:solidFill>
                  <a:schemeClr val="tx1"/>
                </a:solidFill>
                <a:latin typeface="Arial" charset="0"/>
              </a:defRPr>
            </a:lvl2pPr>
            <a:lvl3pPr marL="931863" defTabSz="931863">
              <a:defRPr>
                <a:solidFill>
                  <a:schemeClr val="tx1"/>
                </a:solidFill>
                <a:latin typeface="Arial" charset="0"/>
              </a:defRPr>
            </a:lvl3pPr>
            <a:lvl4pPr marL="1397000" defTabSz="931863">
              <a:defRPr>
                <a:solidFill>
                  <a:schemeClr val="tx1"/>
                </a:solidFill>
                <a:latin typeface="Arial" charset="0"/>
              </a:defRPr>
            </a:lvl4pPr>
            <a:lvl5pPr marL="1863725" defTabSz="931863">
              <a:defRPr>
                <a:solidFill>
                  <a:schemeClr val="tx1"/>
                </a:solidFill>
                <a:latin typeface="Arial" charset="0"/>
              </a:defRPr>
            </a:lvl5pPr>
            <a:lvl6pPr marL="2320925" defTabSz="931863" fontAlgn="base">
              <a:spcBef>
                <a:spcPct val="0"/>
              </a:spcBef>
              <a:spcAft>
                <a:spcPct val="0"/>
              </a:spcAft>
              <a:defRPr>
                <a:solidFill>
                  <a:schemeClr val="tx1"/>
                </a:solidFill>
                <a:latin typeface="Arial" charset="0"/>
              </a:defRPr>
            </a:lvl6pPr>
            <a:lvl7pPr marL="2778125" defTabSz="931863" fontAlgn="base">
              <a:spcBef>
                <a:spcPct val="0"/>
              </a:spcBef>
              <a:spcAft>
                <a:spcPct val="0"/>
              </a:spcAft>
              <a:defRPr>
                <a:solidFill>
                  <a:schemeClr val="tx1"/>
                </a:solidFill>
                <a:latin typeface="Arial" charset="0"/>
              </a:defRPr>
            </a:lvl7pPr>
            <a:lvl8pPr marL="3235325" defTabSz="931863" fontAlgn="base">
              <a:spcBef>
                <a:spcPct val="0"/>
              </a:spcBef>
              <a:spcAft>
                <a:spcPct val="0"/>
              </a:spcAft>
              <a:defRPr>
                <a:solidFill>
                  <a:schemeClr val="tx1"/>
                </a:solidFill>
                <a:latin typeface="Arial" charset="0"/>
              </a:defRPr>
            </a:lvl8pPr>
            <a:lvl9pPr marL="3692525" defTabSz="931863" fontAlgn="base">
              <a:spcBef>
                <a:spcPct val="0"/>
              </a:spcBef>
              <a:spcAft>
                <a:spcPct val="0"/>
              </a:spcAft>
              <a:defRPr>
                <a:solidFill>
                  <a:schemeClr val="tx1"/>
                </a:solidFill>
                <a:latin typeface="Arial" charset="0"/>
              </a:defRPr>
            </a:lvl9pPr>
          </a:lstStyle>
          <a:p>
            <a:pPr algn="r"/>
            <a:r>
              <a:rPr lang="en-US" altLang="en-US" sz="1000" i="1">
                <a:latin typeface="Times New Roman" charset="0"/>
              </a:rPr>
              <a:t>17</a:t>
            </a:r>
          </a:p>
        </p:txBody>
      </p:sp>
      <p:sp>
        <p:nvSpPr>
          <p:cNvPr id="12292" name="Rectangle 4"/>
          <p:cNvSpPr>
            <a:spLocks noChangeArrowheads="1"/>
          </p:cNvSpPr>
          <p:nvPr/>
        </p:nvSpPr>
        <p:spPr bwMode="auto">
          <a:xfrm>
            <a:off x="0" y="8831263"/>
            <a:ext cx="3038475" cy="465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2293" name="Rectangle 5"/>
          <p:cNvSpPr>
            <a:spLocks noChangeArrowheads="1"/>
          </p:cNvSpPr>
          <p:nvPr/>
        </p:nvSpPr>
        <p:spPr bwMode="auto">
          <a:xfrm>
            <a:off x="0" y="0"/>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2294" name="Rectangle 6"/>
          <p:cNvSpPr>
            <a:spLocks noGrp="1" noRot="1" noChangeAspect="1" noChangeArrowheads="1" noTextEdit="1"/>
          </p:cNvSpPr>
          <p:nvPr>
            <p:ph type="sldImg"/>
          </p:nvPr>
        </p:nvSpPr>
        <p:spPr>
          <a:ln cap="flat"/>
        </p:spPr>
      </p:sp>
      <p:sp>
        <p:nvSpPr>
          <p:cNvPr id="12295" name="Rectangle 7"/>
          <p:cNvSpPr>
            <a:spLocks noGrp="1" noChangeArrowheads="1"/>
          </p:cNvSpPr>
          <p:nvPr>
            <p:ph type="body" idx="1"/>
          </p:nvPr>
        </p:nvSpPr>
        <p:spPr>
          <a:ln/>
        </p:spPr>
        <p:txBody>
          <a:bodyPr/>
          <a:lstStyle/>
          <a:p>
            <a:endParaRPr lang="en-US" altLang="en-US"/>
          </a:p>
        </p:txBody>
      </p:sp>
    </p:spTree>
    <p:extLst>
      <p:ext uri="{BB962C8B-B14F-4D97-AF65-F5344CB8AC3E}">
        <p14:creationId xmlns:p14="http://schemas.microsoft.com/office/powerpoint/2010/main" val="10050106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ChangeArrowheads="1"/>
          </p:cNvSpPr>
          <p:nvPr/>
        </p:nvSpPr>
        <p:spPr bwMode="auto">
          <a:xfrm>
            <a:off x="3971925" y="0"/>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243" name="Rectangle 3"/>
          <p:cNvSpPr>
            <a:spLocks noChangeArrowheads="1"/>
          </p:cNvSpPr>
          <p:nvPr/>
        </p:nvSpPr>
        <p:spPr bwMode="auto">
          <a:xfrm>
            <a:off x="3971925" y="8831263"/>
            <a:ext cx="3038475" cy="465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19050" tIns="0" rIns="19050" bIns="0" anchor="b"/>
          <a:lstStyle>
            <a:lvl1pPr defTabSz="931863">
              <a:defRPr>
                <a:solidFill>
                  <a:schemeClr val="tx1"/>
                </a:solidFill>
                <a:latin typeface="Arial" charset="0"/>
              </a:defRPr>
            </a:lvl1pPr>
            <a:lvl2pPr marL="465138" defTabSz="931863">
              <a:defRPr>
                <a:solidFill>
                  <a:schemeClr val="tx1"/>
                </a:solidFill>
                <a:latin typeface="Arial" charset="0"/>
              </a:defRPr>
            </a:lvl2pPr>
            <a:lvl3pPr marL="931863" defTabSz="931863">
              <a:defRPr>
                <a:solidFill>
                  <a:schemeClr val="tx1"/>
                </a:solidFill>
                <a:latin typeface="Arial" charset="0"/>
              </a:defRPr>
            </a:lvl3pPr>
            <a:lvl4pPr marL="1397000" defTabSz="931863">
              <a:defRPr>
                <a:solidFill>
                  <a:schemeClr val="tx1"/>
                </a:solidFill>
                <a:latin typeface="Arial" charset="0"/>
              </a:defRPr>
            </a:lvl4pPr>
            <a:lvl5pPr marL="1863725" defTabSz="931863">
              <a:defRPr>
                <a:solidFill>
                  <a:schemeClr val="tx1"/>
                </a:solidFill>
                <a:latin typeface="Arial" charset="0"/>
              </a:defRPr>
            </a:lvl5pPr>
            <a:lvl6pPr marL="2320925" defTabSz="931863" fontAlgn="base">
              <a:spcBef>
                <a:spcPct val="0"/>
              </a:spcBef>
              <a:spcAft>
                <a:spcPct val="0"/>
              </a:spcAft>
              <a:defRPr>
                <a:solidFill>
                  <a:schemeClr val="tx1"/>
                </a:solidFill>
                <a:latin typeface="Arial" charset="0"/>
              </a:defRPr>
            </a:lvl6pPr>
            <a:lvl7pPr marL="2778125" defTabSz="931863" fontAlgn="base">
              <a:spcBef>
                <a:spcPct val="0"/>
              </a:spcBef>
              <a:spcAft>
                <a:spcPct val="0"/>
              </a:spcAft>
              <a:defRPr>
                <a:solidFill>
                  <a:schemeClr val="tx1"/>
                </a:solidFill>
                <a:latin typeface="Arial" charset="0"/>
              </a:defRPr>
            </a:lvl7pPr>
            <a:lvl8pPr marL="3235325" defTabSz="931863" fontAlgn="base">
              <a:spcBef>
                <a:spcPct val="0"/>
              </a:spcBef>
              <a:spcAft>
                <a:spcPct val="0"/>
              </a:spcAft>
              <a:defRPr>
                <a:solidFill>
                  <a:schemeClr val="tx1"/>
                </a:solidFill>
                <a:latin typeface="Arial" charset="0"/>
              </a:defRPr>
            </a:lvl8pPr>
            <a:lvl9pPr marL="3692525" defTabSz="931863" fontAlgn="base">
              <a:spcBef>
                <a:spcPct val="0"/>
              </a:spcBef>
              <a:spcAft>
                <a:spcPct val="0"/>
              </a:spcAft>
              <a:defRPr>
                <a:solidFill>
                  <a:schemeClr val="tx1"/>
                </a:solidFill>
                <a:latin typeface="Arial" charset="0"/>
              </a:defRPr>
            </a:lvl9pPr>
          </a:lstStyle>
          <a:p>
            <a:pPr algn="r"/>
            <a:r>
              <a:rPr lang="en-US" altLang="en-US" sz="1000" i="1">
                <a:latin typeface="Times New Roman" charset="0"/>
              </a:rPr>
              <a:t>16</a:t>
            </a:r>
          </a:p>
        </p:txBody>
      </p:sp>
      <p:sp>
        <p:nvSpPr>
          <p:cNvPr id="10244" name="Rectangle 4"/>
          <p:cNvSpPr>
            <a:spLocks noChangeArrowheads="1"/>
          </p:cNvSpPr>
          <p:nvPr/>
        </p:nvSpPr>
        <p:spPr bwMode="auto">
          <a:xfrm>
            <a:off x="0" y="8831263"/>
            <a:ext cx="3038475" cy="465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245" name="Rectangle 5"/>
          <p:cNvSpPr>
            <a:spLocks noChangeArrowheads="1"/>
          </p:cNvSpPr>
          <p:nvPr/>
        </p:nvSpPr>
        <p:spPr bwMode="auto">
          <a:xfrm>
            <a:off x="0" y="0"/>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246" name="Rectangle 6"/>
          <p:cNvSpPr>
            <a:spLocks noGrp="1" noRot="1" noChangeAspect="1" noChangeArrowheads="1" noTextEdit="1"/>
          </p:cNvSpPr>
          <p:nvPr>
            <p:ph type="sldImg"/>
          </p:nvPr>
        </p:nvSpPr>
        <p:spPr>
          <a:ln cap="flat"/>
        </p:spPr>
      </p:sp>
      <p:sp>
        <p:nvSpPr>
          <p:cNvPr id="10247" name="Rectangle 7"/>
          <p:cNvSpPr>
            <a:spLocks noGrp="1" noChangeArrowheads="1"/>
          </p:cNvSpPr>
          <p:nvPr>
            <p:ph type="body" idx="1"/>
          </p:nvPr>
        </p:nvSpPr>
        <p:spPr>
          <a:ln/>
        </p:spPr>
        <p:txBody>
          <a:bodyPr/>
          <a:lstStyle/>
          <a:p>
            <a:endParaRPr lang="en-US" altLang="en-US"/>
          </a:p>
        </p:txBody>
      </p:sp>
    </p:spTree>
    <p:extLst>
      <p:ext uri="{BB962C8B-B14F-4D97-AF65-F5344CB8AC3E}">
        <p14:creationId xmlns:p14="http://schemas.microsoft.com/office/powerpoint/2010/main" val="9157148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ChangeArrowheads="1"/>
          </p:cNvSpPr>
          <p:nvPr/>
        </p:nvSpPr>
        <p:spPr bwMode="auto">
          <a:xfrm>
            <a:off x="3971925" y="0"/>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4339" name="Rectangle 3"/>
          <p:cNvSpPr>
            <a:spLocks noChangeArrowheads="1"/>
          </p:cNvSpPr>
          <p:nvPr/>
        </p:nvSpPr>
        <p:spPr bwMode="auto">
          <a:xfrm>
            <a:off x="3971925" y="8831263"/>
            <a:ext cx="3038475" cy="465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19050" tIns="0" rIns="19050" bIns="0" anchor="b"/>
          <a:lstStyle>
            <a:lvl1pPr defTabSz="931863">
              <a:defRPr>
                <a:solidFill>
                  <a:schemeClr val="tx1"/>
                </a:solidFill>
                <a:latin typeface="Arial" charset="0"/>
              </a:defRPr>
            </a:lvl1pPr>
            <a:lvl2pPr marL="465138" defTabSz="931863">
              <a:defRPr>
                <a:solidFill>
                  <a:schemeClr val="tx1"/>
                </a:solidFill>
                <a:latin typeface="Arial" charset="0"/>
              </a:defRPr>
            </a:lvl2pPr>
            <a:lvl3pPr marL="931863" defTabSz="931863">
              <a:defRPr>
                <a:solidFill>
                  <a:schemeClr val="tx1"/>
                </a:solidFill>
                <a:latin typeface="Arial" charset="0"/>
              </a:defRPr>
            </a:lvl3pPr>
            <a:lvl4pPr marL="1397000" defTabSz="931863">
              <a:defRPr>
                <a:solidFill>
                  <a:schemeClr val="tx1"/>
                </a:solidFill>
                <a:latin typeface="Arial" charset="0"/>
              </a:defRPr>
            </a:lvl4pPr>
            <a:lvl5pPr marL="1863725" defTabSz="931863">
              <a:defRPr>
                <a:solidFill>
                  <a:schemeClr val="tx1"/>
                </a:solidFill>
                <a:latin typeface="Arial" charset="0"/>
              </a:defRPr>
            </a:lvl5pPr>
            <a:lvl6pPr marL="2320925" defTabSz="931863" fontAlgn="base">
              <a:spcBef>
                <a:spcPct val="0"/>
              </a:spcBef>
              <a:spcAft>
                <a:spcPct val="0"/>
              </a:spcAft>
              <a:defRPr>
                <a:solidFill>
                  <a:schemeClr val="tx1"/>
                </a:solidFill>
                <a:latin typeface="Arial" charset="0"/>
              </a:defRPr>
            </a:lvl6pPr>
            <a:lvl7pPr marL="2778125" defTabSz="931863" fontAlgn="base">
              <a:spcBef>
                <a:spcPct val="0"/>
              </a:spcBef>
              <a:spcAft>
                <a:spcPct val="0"/>
              </a:spcAft>
              <a:defRPr>
                <a:solidFill>
                  <a:schemeClr val="tx1"/>
                </a:solidFill>
                <a:latin typeface="Arial" charset="0"/>
              </a:defRPr>
            </a:lvl7pPr>
            <a:lvl8pPr marL="3235325" defTabSz="931863" fontAlgn="base">
              <a:spcBef>
                <a:spcPct val="0"/>
              </a:spcBef>
              <a:spcAft>
                <a:spcPct val="0"/>
              </a:spcAft>
              <a:defRPr>
                <a:solidFill>
                  <a:schemeClr val="tx1"/>
                </a:solidFill>
                <a:latin typeface="Arial" charset="0"/>
              </a:defRPr>
            </a:lvl8pPr>
            <a:lvl9pPr marL="3692525" defTabSz="931863" fontAlgn="base">
              <a:spcBef>
                <a:spcPct val="0"/>
              </a:spcBef>
              <a:spcAft>
                <a:spcPct val="0"/>
              </a:spcAft>
              <a:defRPr>
                <a:solidFill>
                  <a:schemeClr val="tx1"/>
                </a:solidFill>
                <a:latin typeface="Arial" charset="0"/>
              </a:defRPr>
            </a:lvl9pPr>
          </a:lstStyle>
          <a:p>
            <a:pPr algn="r"/>
            <a:r>
              <a:rPr lang="en-US" altLang="en-US" sz="1000" i="1">
                <a:latin typeface="Times New Roman" charset="0"/>
              </a:rPr>
              <a:t>19</a:t>
            </a:r>
          </a:p>
        </p:txBody>
      </p:sp>
      <p:sp>
        <p:nvSpPr>
          <p:cNvPr id="14340" name="Rectangle 4"/>
          <p:cNvSpPr>
            <a:spLocks noChangeArrowheads="1"/>
          </p:cNvSpPr>
          <p:nvPr/>
        </p:nvSpPr>
        <p:spPr bwMode="auto">
          <a:xfrm>
            <a:off x="0" y="8831263"/>
            <a:ext cx="3038475" cy="465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4341" name="Rectangle 5"/>
          <p:cNvSpPr>
            <a:spLocks noChangeArrowheads="1"/>
          </p:cNvSpPr>
          <p:nvPr/>
        </p:nvSpPr>
        <p:spPr bwMode="auto">
          <a:xfrm>
            <a:off x="0" y="0"/>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4342" name="Rectangle 6"/>
          <p:cNvSpPr>
            <a:spLocks noGrp="1" noRot="1" noChangeAspect="1" noChangeArrowheads="1" noTextEdit="1"/>
          </p:cNvSpPr>
          <p:nvPr>
            <p:ph type="sldImg"/>
          </p:nvPr>
        </p:nvSpPr>
        <p:spPr>
          <a:ln cap="flat"/>
        </p:spPr>
      </p:sp>
      <p:sp>
        <p:nvSpPr>
          <p:cNvPr id="14343" name="Rectangle 7"/>
          <p:cNvSpPr>
            <a:spLocks noGrp="1" noChangeArrowheads="1"/>
          </p:cNvSpPr>
          <p:nvPr>
            <p:ph type="body" idx="1"/>
          </p:nvPr>
        </p:nvSpPr>
        <p:spPr>
          <a:ln/>
        </p:spPr>
        <p:txBody>
          <a:bodyPr/>
          <a:lstStyle/>
          <a:p>
            <a:endParaRPr lang="en-US" altLang="en-US"/>
          </a:p>
        </p:txBody>
      </p:sp>
    </p:spTree>
    <p:extLst>
      <p:ext uri="{BB962C8B-B14F-4D97-AF65-F5344CB8AC3E}">
        <p14:creationId xmlns:p14="http://schemas.microsoft.com/office/powerpoint/2010/main" val="13625388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ChangeArrowheads="1"/>
          </p:cNvSpPr>
          <p:nvPr/>
        </p:nvSpPr>
        <p:spPr bwMode="auto">
          <a:xfrm>
            <a:off x="3971925" y="0"/>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0483" name="Rectangle 3"/>
          <p:cNvSpPr>
            <a:spLocks noChangeArrowheads="1"/>
          </p:cNvSpPr>
          <p:nvPr/>
        </p:nvSpPr>
        <p:spPr bwMode="auto">
          <a:xfrm>
            <a:off x="3971925" y="8831263"/>
            <a:ext cx="3038475" cy="465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19050" tIns="0" rIns="19050" bIns="0" anchor="b"/>
          <a:lstStyle>
            <a:lvl1pPr defTabSz="931863">
              <a:defRPr>
                <a:solidFill>
                  <a:schemeClr val="tx1"/>
                </a:solidFill>
                <a:latin typeface="Arial" charset="0"/>
              </a:defRPr>
            </a:lvl1pPr>
            <a:lvl2pPr marL="465138" defTabSz="931863">
              <a:defRPr>
                <a:solidFill>
                  <a:schemeClr val="tx1"/>
                </a:solidFill>
                <a:latin typeface="Arial" charset="0"/>
              </a:defRPr>
            </a:lvl2pPr>
            <a:lvl3pPr marL="931863" defTabSz="931863">
              <a:defRPr>
                <a:solidFill>
                  <a:schemeClr val="tx1"/>
                </a:solidFill>
                <a:latin typeface="Arial" charset="0"/>
              </a:defRPr>
            </a:lvl3pPr>
            <a:lvl4pPr marL="1397000" defTabSz="931863">
              <a:defRPr>
                <a:solidFill>
                  <a:schemeClr val="tx1"/>
                </a:solidFill>
                <a:latin typeface="Arial" charset="0"/>
              </a:defRPr>
            </a:lvl4pPr>
            <a:lvl5pPr marL="1863725" defTabSz="931863">
              <a:defRPr>
                <a:solidFill>
                  <a:schemeClr val="tx1"/>
                </a:solidFill>
                <a:latin typeface="Arial" charset="0"/>
              </a:defRPr>
            </a:lvl5pPr>
            <a:lvl6pPr marL="2320925" defTabSz="931863" fontAlgn="base">
              <a:spcBef>
                <a:spcPct val="0"/>
              </a:spcBef>
              <a:spcAft>
                <a:spcPct val="0"/>
              </a:spcAft>
              <a:defRPr>
                <a:solidFill>
                  <a:schemeClr val="tx1"/>
                </a:solidFill>
                <a:latin typeface="Arial" charset="0"/>
              </a:defRPr>
            </a:lvl6pPr>
            <a:lvl7pPr marL="2778125" defTabSz="931863" fontAlgn="base">
              <a:spcBef>
                <a:spcPct val="0"/>
              </a:spcBef>
              <a:spcAft>
                <a:spcPct val="0"/>
              </a:spcAft>
              <a:defRPr>
                <a:solidFill>
                  <a:schemeClr val="tx1"/>
                </a:solidFill>
                <a:latin typeface="Arial" charset="0"/>
              </a:defRPr>
            </a:lvl7pPr>
            <a:lvl8pPr marL="3235325" defTabSz="931863" fontAlgn="base">
              <a:spcBef>
                <a:spcPct val="0"/>
              </a:spcBef>
              <a:spcAft>
                <a:spcPct val="0"/>
              </a:spcAft>
              <a:defRPr>
                <a:solidFill>
                  <a:schemeClr val="tx1"/>
                </a:solidFill>
                <a:latin typeface="Arial" charset="0"/>
              </a:defRPr>
            </a:lvl8pPr>
            <a:lvl9pPr marL="3692525" defTabSz="931863" fontAlgn="base">
              <a:spcBef>
                <a:spcPct val="0"/>
              </a:spcBef>
              <a:spcAft>
                <a:spcPct val="0"/>
              </a:spcAft>
              <a:defRPr>
                <a:solidFill>
                  <a:schemeClr val="tx1"/>
                </a:solidFill>
                <a:latin typeface="Arial" charset="0"/>
              </a:defRPr>
            </a:lvl9pPr>
          </a:lstStyle>
          <a:p>
            <a:pPr algn="r"/>
            <a:r>
              <a:rPr lang="en-US" altLang="en-US" sz="1000" i="1">
                <a:latin typeface="Times New Roman" charset="0"/>
              </a:rPr>
              <a:t>22</a:t>
            </a:r>
          </a:p>
        </p:txBody>
      </p:sp>
      <p:sp>
        <p:nvSpPr>
          <p:cNvPr id="20484" name="Rectangle 4"/>
          <p:cNvSpPr>
            <a:spLocks noChangeArrowheads="1"/>
          </p:cNvSpPr>
          <p:nvPr/>
        </p:nvSpPr>
        <p:spPr bwMode="auto">
          <a:xfrm>
            <a:off x="0" y="8831263"/>
            <a:ext cx="3038475" cy="465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0485" name="Rectangle 5"/>
          <p:cNvSpPr>
            <a:spLocks noChangeArrowheads="1"/>
          </p:cNvSpPr>
          <p:nvPr/>
        </p:nvSpPr>
        <p:spPr bwMode="auto">
          <a:xfrm>
            <a:off x="0" y="0"/>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0486" name="Rectangle 6"/>
          <p:cNvSpPr>
            <a:spLocks noGrp="1" noRot="1" noChangeAspect="1" noChangeArrowheads="1" noTextEdit="1"/>
          </p:cNvSpPr>
          <p:nvPr>
            <p:ph type="sldImg"/>
          </p:nvPr>
        </p:nvSpPr>
        <p:spPr>
          <a:ln cap="flat"/>
        </p:spPr>
      </p:sp>
      <p:sp>
        <p:nvSpPr>
          <p:cNvPr id="20487" name="Rectangle 7"/>
          <p:cNvSpPr>
            <a:spLocks noGrp="1" noChangeArrowheads="1"/>
          </p:cNvSpPr>
          <p:nvPr>
            <p:ph type="body" idx="1"/>
          </p:nvPr>
        </p:nvSpPr>
        <p:spPr>
          <a:ln/>
        </p:spPr>
        <p:txBody>
          <a:bodyPr/>
          <a:lstStyle/>
          <a:p>
            <a:endParaRPr lang="en-US" altLang="en-US"/>
          </a:p>
        </p:txBody>
      </p:sp>
    </p:spTree>
    <p:extLst>
      <p:ext uri="{BB962C8B-B14F-4D97-AF65-F5344CB8AC3E}">
        <p14:creationId xmlns:p14="http://schemas.microsoft.com/office/powerpoint/2010/main" val="4612339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8</a:t>
            </a:fld>
            <a:endParaRPr lang="en-US" altLang="en-US"/>
          </a:p>
        </p:txBody>
      </p:sp>
    </p:spTree>
    <p:extLst>
      <p:ext uri="{BB962C8B-B14F-4D97-AF65-F5344CB8AC3E}">
        <p14:creationId xmlns:p14="http://schemas.microsoft.com/office/powerpoint/2010/main" val="27251009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ChangeArrowheads="1"/>
          </p:cNvSpPr>
          <p:nvPr/>
        </p:nvSpPr>
        <p:spPr bwMode="auto">
          <a:xfrm>
            <a:off x="3971925" y="0"/>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2531" name="Rectangle 3"/>
          <p:cNvSpPr>
            <a:spLocks noChangeArrowheads="1"/>
          </p:cNvSpPr>
          <p:nvPr/>
        </p:nvSpPr>
        <p:spPr bwMode="auto">
          <a:xfrm>
            <a:off x="3971925" y="8831263"/>
            <a:ext cx="3038475" cy="465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19050" tIns="0" rIns="19050" bIns="0" anchor="b"/>
          <a:lstStyle>
            <a:lvl1pPr defTabSz="931863">
              <a:defRPr>
                <a:solidFill>
                  <a:schemeClr val="tx1"/>
                </a:solidFill>
                <a:latin typeface="Arial" charset="0"/>
              </a:defRPr>
            </a:lvl1pPr>
            <a:lvl2pPr marL="465138" defTabSz="931863">
              <a:defRPr>
                <a:solidFill>
                  <a:schemeClr val="tx1"/>
                </a:solidFill>
                <a:latin typeface="Arial" charset="0"/>
              </a:defRPr>
            </a:lvl2pPr>
            <a:lvl3pPr marL="931863" defTabSz="931863">
              <a:defRPr>
                <a:solidFill>
                  <a:schemeClr val="tx1"/>
                </a:solidFill>
                <a:latin typeface="Arial" charset="0"/>
              </a:defRPr>
            </a:lvl3pPr>
            <a:lvl4pPr marL="1397000" defTabSz="931863">
              <a:defRPr>
                <a:solidFill>
                  <a:schemeClr val="tx1"/>
                </a:solidFill>
                <a:latin typeface="Arial" charset="0"/>
              </a:defRPr>
            </a:lvl4pPr>
            <a:lvl5pPr marL="1863725" defTabSz="931863">
              <a:defRPr>
                <a:solidFill>
                  <a:schemeClr val="tx1"/>
                </a:solidFill>
                <a:latin typeface="Arial" charset="0"/>
              </a:defRPr>
            </a:lvl5pPr>
            <a:lvl6pPr marL="2320925" defTabSz="931863" fontAlgn="base">
              <a:spcBef>
                <a:spcPct val="0"/>
              </a:spcBef>
              <a:spcAft>
                <a:spcPct val="0"/>
              </a:spcAft>
              <a:defRPr>
                <a:solidFill>
                  <a:schemeClr val="tx1"/>
                </a:solidFill>
                <a:latin typeface="Arial" charset="0"/>
              </a:defRPr>
            </a:lvl6pPr>
            <a:lvl7pPr marL="2778125" defTabSz="931863" fontAlgn="base">
              <a:spcBef>
                <a:spcPct val="0"/>
              </a:spcBef>
              <a:spcAft>
                <a:spcPct val="0"/>
              </a:spcAft>
              <a:defRPr>
                <a:solidFill>
                  <a:schemeClr val="tx1"/>
                </a:solidFill>
                <a:latin typeface="Arial" charset="0"/>
              </a:defRPr>
            </a:lvl7pPr>
            <a:lvl8pPr marL="3235325" defTabSz="931863" fontAlgn="base">
              <a:spcBef>
                <a:spcPct val="0"/>
              </a:spcBef>
              <a:spcAft>
                <a:spcPct val="0"/>
              </a:spcAft>
              <a:defRPr>
                <a:solidFill>
                  <a:schemeClr val="tx1"/>
                </a:solidFill>
                <a:latin typeface="Arial" charset="0"/>
              </a:defRPr>
            </a:lvl8pPr>
            <a:lvl9pPr marL="3692525" defTabSz="931863" fontAlgn="base">
              <a:spcBef>
                <a:spcPct val="0"/>
              </a:spcBef>
              <a:spcAft>
                <a:spcPct val="0"/>
              </a:spcAft>
              <a:defRPr>
                <a:solidFill>
                  <a:schemeClr val="tx1"/>
                </a:solidFill>
                <a:latin typeface="Arial" charset="0"/>
              </a:defRPr>
            </a:lvl9pPr>
          </a:lstStyle>
          <a:p>
            <a:pPr algn="r"/>
            <a:r>
              <a:rPr lang="en-US" altLang="en-US" sz="1000" i="1">
                <a:latin typeface="Times New Roman" charset="0"/>
              </a:rPr>
              <a:t>23</a:t>
            </a:r>
          </a:p>
        </p:txBody>
      </p:sp>
      <p:sp>
        <p:nvSpPr>
          <p:cNvPr id="22532" name="Rectangle 4"/>
          <p:cNvSpPr>
            <a:spLocks noChangeArrowheads="1"/>
          </p:cNvSpPr>
          <p:nvPr/>
        </p:nvSpPr>
        <p:spPr bwMode="auto">
          <a:xfrm>
            <a:off x="0" y="8831263"/>
            <a:ext cx="3038475" cy="465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2533" name="Rectangle 5"/>
          <p:cNvSpPr>
            <a:spLocks noChangeArrowheads="1"/>
          </p:cNvSpPr>
          <p:nvPr/>
        </p:nvSpPr>
        <p:spPr bwMode="auto">
          <a:xfrm>
            <a:off x="0" y="0"/>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2534" name="Rectangle 6"/>
          <p:cNvSpPr>
            <a:spLocks noGrp="1" noRot="1" noChangeAspect="1" noChangeArrowheads="1" noTextEdit="1"/>
          </p:cNvSpPr>
          <p:nvPr>
            <p:ph type="sldImg"/>
          </p:nvPr>
        </p:nvSpPr>
        <p:spPr>
          <a:ln cap="flat"/>
        </p:spPr>
      </p:sp>
      <p:sp>
        <p:nvSpPr>
          <p:cNvPr id="22535" name="Rectangle 7"/>
          <p:cNvSpPr>
            <a:spLocks noGrp="1" noChangeArrowheads="1"/>
          </p:cNvSpPr>
          <p:nvPr>
            <p:ph type="body" idx="1"/>
          </p:nvPr>
        </p:nvSpPr>
        <p:spPr>
          <a:ln/>
        </p:spPr>
        <p:txBody>
          <a:bodyPr/>
          <a:lstStyle/>
          <a:p>
            <a:endParaRPr lang="en-US" altLang="en-US"/>
          </a:p>
        </p:txBody>
      </p:sp>
    </p:spTree>
    <p:extLst>
      <p:ext uri="{BB962C8B-B14F-4D97-AF65-F5344CB8AC3E}">
        <p14:creationId xmlns:p14="http://schemas.microsoft.com/office/powerpoint/2010/main" val="157332720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ChangeArrowheads="1"/>
          </p:cNvSpPr>
          <p:nvPr/>
        </p:nvSpPr>
        <p:spPr bwMode="auto">
          <a:xfrm>
            <a:off x="3971925" y="0"/>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4579" name="Rectangle 3"/>
          <p:cNvSpPr>
            <a:spLocks noChangeArrowheads="1"/>
          </p:cNvSpPr>
          <p:nvPr/>
        </p:nvSpPr>
        <p:spPr bwMode="auto">
          <a:xfrm>
            <a:off x="3971925" y="8831263"/>
            <a:ext cx="3038475" cy="465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19050" tIns="0" rIns="19050" bIns="0" anchor="b"/>
          <a:lstStyle>
            <a:lvl1pPr defTabSz="931863">
              <a:defRPr>
                <a:solidFill>
                  <a:schemeClr val="tx1"/>
                </a:solidFill>
                <a:latin typeface="Arial" charset="0"/>
              </a:defRPr>
            </a:lvl1pPr>
            <a:lvl2pPr marL="465138" defTabSz="931863">
              <a:defRPr>
                <a:solidFill>
                  <a:schemeClr val="tx1"/>
                </a:solidFill>
                <a:latin typeface="Arial" charset="0"/>
              </a:defRPr>
            </a:lvl2pPr>
            <a:lvl3pPr marL="931863" defTabSz="931863">
              <a:defRPr>
                <a:solidFill>
                  <a:schemeClr val="tx1"/>
                </a:solidFill>
                <a:latin typeface="Arial" charset="0"/>
              </a:defRPr>
            </a:lvl3pPr>
            <a:lvl4pPr marL="1397000" defTabSz="931863">
              <a:defRPr>
                <a:solidFill>
                  <a:schemeClr val="tx1"/>
                </a:solidFill>
                <a:latin typeface="Arial" charset="0"/>
              </a:defRPr>
            </a:lvl4pPr>
            <a:lvl5pPr marL="1863725" defTabSz="931863">
              <a:defRPr>
                <a:solidFill>
                  <a:schemeClr val="tx1"/>
                </a:solidFill>
                <a:latin typeface="Arial" charset="0"/>
              </a:defRPr>
            </a:lvl5pPr>
            <a:lvl6pPr marL="2320925" defTabSz="931863" fontAlgn="base">
              <a:spcBef>
                <a:spcPct val="0"/>
              </a:spcBef>
              <a:spcAft>
                <a:spcPct val="0"/>
              </a:spcAft>
              <a:defRPr>
                <a:solidFill>
                  <a:schemeClr val="tx1"/>
                </a:solidFill>
                <a:latin typeface="Arial" charset="0"/>
              </a:defRPr>
            </a:lvl6pPr>
            <a:lvl7pPr marL="2778125" defTabSz="931863" fontAlgn="base">
              <a:spcBef>
                <a:spcPct val="0"/>
              </a:spcBef>
              <a:spcAft>
                <a:spcPct val="0"/>
              </a:spcAft>
              <a:defRPr>
                <a:solidFill>
                  <a:schemeClr val="tx1"/>
                </a:solidFill>
                <a:latin typeface="Arial" charset="0"/>
              </a:defRPr>
            </a:lvl7pPr>
            <a:lvl8pPr marL="3235325" defTabSz="931863" fontAlgn="base">
              <a:spcBef>
                <a:spcPct val="0"/>
              </a:spcBef>
              <a:spcAft>
                <a:spcPct val="0"/>
              </a:spcAft>
              <a:defRPr>
                <a:solidFill>
                  <a:schemeClr val="tx1"/>
                </a:solidFill>
                <a:latin typeface="Arial" charset="0"/>
              </a:defRPr>
            </a:lvl8pPr>
            <a:lvl9pPr marL="3692525" defTabSz="931863" fontAlgn="base">
              <a:spcBef>
                <a:spcPct val="0"/>
              </a:spcBef>
              <a:spcAft>
                <a:spcPct val="0"/>
              </a:spcAft>
              <a:defRPr>
                <a:solidFill>
                  <a:schemeClr val="tx1"/>
                </a:solidFill>
                <a:latin typeface="Arial" charset="0"/>
              </a:defRPr>
            </a:lvl9pPr>
          </a:lstStyle>
          <a:p>
            <a:pPr algn="r"/>
            <a:r>
              <a:rPr lang="en-US" altLang="en-US" sz="1000" i="1">
                <a:latin typeface="Times New Roman" charset="0"/>
              </a:rPr>
              <a:t>24</a:t>
            </a:r>
          </a:p>
        </p:txBody>
      </p:sp>
      <p:sp>
        <p:nvSpPr>
          <p:cNvPr id="24580" name="Rectangle 4"/>
          <p:cNvSpPr>
            <a:spLocks noChangeArrowheads="1"/>
          </p:cNvSpPr>
          <p:nvPr/>
        </p:nvSpPr>
        <p:spPr bwMode="auto">
          <a:xfrm>
            <a:off x="0" y="8831263"/>
            <a:ext cx="3038475" cy="465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4581" name="Rectangle 5"/>
          <p:cNvSpPr>
            <a:spLocks noChangeArrowheads="1"/>
          </p:cNvSpPr>
          <p:nvPr/>
        </p:nvSpPr>
        <p:spPr bwMode="auto">
          <a:xfrm>
            <a:off x="0" y="0"/>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4582" name="Rectangle 6"/>
          <p:cNvSpPr>
            <a:spLocks noGrp="1" noRot="1" noChangeAspect="1" noChangeArrowheads="1" noTextEdit="1"/>
          </p:cNvSpPr>
          <p:nvPr>
            <p:ph type="sldImg"/>
          </p:nvPr>
        </p:nvSpPr>
        <p:spPr>
          <a:ln cap="flat"/>
        </p:spPr>
      </p:sp>
      <p:sp>
        <p:nvSpPr>
          <p:cNvPr id="24583" name="Rectangle 7"/>
          <p:cNvSpPr>
            <a:spLocks noGrp="1" noChangeArrowheads="1"/>
          </p:cNvSpPr>
          <p:nvPr>
            <p:ph type="body" idx="1"/>
          </p:nvPr>
        </p:nvSpPr>
        <p:spPr>
          <a:ln/>
        </p:spPr>
        <p:txBody>
          <a:bodyPr/>
          <a:lstStyle/>
          <a:p>
            <a:endParaRPr lang="en-US" altLang="en-US"/>
          </a:p>
        </p:txBody>
      </p:sp>
    </p:spTree>
    <p:extLst>
      <p:ext uri="{BB962C8B-B14F-4D97-AF65-F5344CB8AC3E}">
        <p14:creationId xmlns:p14="http://schemas.microsoft.com/office/powerpoint/2010/main" val="9667698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ChangeArrowheads="1"/>
          </p:cNvSpPr>
          <p:nvPr/>
        </p:nvSpPr>
        <p:spPr bwMode="auto">
          <a:xfrm>
            <a:off x="3971925" y="0"/>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0723" name="Rectangle 3"/>
          <p:cNvSpPr>
            <a:spLocks noChangeArrowheads="1"/>
          </p:cNvSpPr>
          <p:nvPr/>
        </p:nvSpPr>
        <p:spPr bwMode="auto">
          <a:xfrm>
            <a:off x="3971925" y="8831263"/>
            <a:ext cx="3038475" cy="465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19050" tIns="0" rIns="19050" bIns="0" anchor="b"/>
          <a:lstStyle>
            <a:lvl1pPr defTabSz="931863">
              <a:defRPr>
                <a:solidFill>
                  <a:schemeClr val="tx1"/>
                </a:solidFill>
                <a:latin typeface="Arial" charset="0"/>
              </a:defRPr>
            </a:lvl1pPr>
            <a:lvl2pPr marL="465138" defTabSz="931863">
              <a:defRPr>
                <a:solidFill>
                  <a:schemeClr val="tx1"/>
                </a:solidFill>
                <a:latin typeface="Arial" charset="0"/>
              </a:defRPr>
            </a:lvl2pPr>
            <a:lvl3pPr marL="931863" defTabSz="931863">
              <a:defRPr>
                <a:solidFill>
                  <a:schemeClr val="tx1"/>
                </a:solidFill>
                <a:latin typeface="Arial" charset="0"/>
              </a:defRPr>
            </a:lvl3pPr>
            <a:lvl4pPr marL="1397000" defTabSz="931863">
              <a:defRPr>
                <a:solidFill>
                  <a:schemeClr val="tx1"/>
                </a:solidFill>
                <a:latin typeface="Arial" charset="0"/>
              </a:defRPr>
            </a:lvl4pPr>
            <a:lvl5pPr marL="1863725" defTabSz="931863">
              <a:defRPr>
                <a:solidFill>
                  <a:schemeClr val="tx1"/>
                </a:solidFill>
                <a:latin typeface="Arial" charset="0"/>
              </a:defRPr>
            </a:lvl5pPr>
            <a:lvl6pPr marL="2320925" defTabSz="931863" fontAlgn="base">
              <a:spcBef>
                <a:spcPct val="0"/>
              </a:spcBef>
              <a:spcAft>
                <a:spcPct val="0"/>
              </a:spcAft>
              <a:defRPr>
                <a:solidFill>
                  <a:schemeClr val="tx1"/>
                </a:solidFill>
                <a:latin typeface="Arial" charset="0"/>
              </a:defRPr>
            </a:lvl6pPr>
            <a:lvl7pPr marL="2778125" defTabSz="931863" fontAlgn="base">
              <a:spcBef>
                <a:spcPct val="0"/>
              </a:spcBef>
              <a:spcAft>
                <a:spcPct val="0"/>
              </a:spcAft>
              <a:defRPr>
                <a:solidFill>
                  <a:schemeClr val="tx1"/>
                </a:solidFill>
                <a:latin typeface="Arial" charset="0"/>
              </a:defRPr>
            </a:lvl7pPr>
            <a:lvl8pPr marL="3235325" defTabSz="931863" fontAlgn="base">
              <a:spcBef>
                <a:spcPct val="0"/>
              </a:spcBef>
              <a:spcAft>
                <a:spcPct val="0"/>
              </a:spcAft>
              <a:defRPr>
                <a:solidFill>
                  <a:schemeClr val="tx1"/>
                </a:solidFill>
                <a:latin typeface="Arial" charset="0"/>
              </a:defRPr>
            </a:lvl8pPr>
            <a:lvl9pPr marL="3692525" defTabSz="931863" fontAlgn="base">
              <a:spcBef>
                <a:spcPct val="0"/>
              </a:spcBef>
              <a:spcAft>
                <a:spcPct val="0"/>
              </a:spcAft>
              <a:defRPr>
                <a:solidFill>
                  <a:schemeClr val="tx1"/>
                </a:solidFill>
                <a:latin typeface="Arial" charset="0"/>
              </a:defRPr>
            </a:lvl9pPr>
          </a:lstStyle>
          <a:p>
            <a:pPr algn="r"/>
            <a:r>
              <a:rPr lang="en-US" altLang="en-US" sz="1000" i="1">
                <a:latin typeface="Times New Roman" charset="0"/>
              </a:rPr>
              <a:t>27</a:t>
            </a:r>
          </a:p>
        </p:txBody>
      </p:sp>
      <p:sp>
        <p:nvSpPr>
          <p:cNvPr id="30724" name="Rectangle 4"/>
          <p:cNvSpPr>
            <a:spLocks noChangeArrowheads="1"/>
          </p:cNvSpPr>
          <p:nvPr/>
        </p:nvSpPr>
        <p:spPr bwMode="auto">
          <a:xfrm>
            <a:off x="0" y="8831263"/>
            <a:ext cx="3038475" cy="465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0725" name="Rectangle 5"/>
          <p:cNvSpPr>
            <a:spLocks noChangeArrowheads="1"/>
          </p:cNvSpPr>
          <p:nvPr/>
        </p:nvSpPr>
        <p:spPr bwMode="auto">
          <a:xfrm>
            <a:off x="0" y="0"/>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0726" name="Rectangle 6"/>
          <p:cNvSpPr>
            <a:spLocks noGrp="1" noRot="1" noChangeAspect="1" noChangeArrowheads="1" noTextEdit="1"/>
          </p:cNvSpPr>
          <p:nvPr>
            <p:ph type="sldImg"/>
          </p:nvPr>
        </p:nvSpPr>
        <p:spPr>
          <a:ln cap="flat"/>
        </p:spPr>
      </p:sp>
      <p:sp>
        <p:nvSpPr>
          <p:cNvPr id="30727" name="Rectangle 7"/>
          <p:cNvSpPr>
            <a:spLocks noGrp="1" noChangeArrowheads="1"/>
          </p:cNvSpPr>
          <p:nvPr>
            <p:ph type="body" idx="1"/>
          </p:nvPr>
        </p:nvSpPr>
        <p:spPr>
          <a:ln/>
        </p:spPr>
        <p:txBody>
          <a:bodyPr/>
          <a:lstStyle/>
          <a:p>
            <a:endParaRPr lang="en-US" altLang="en-US"/>
          </a:p>
        </p:txBody>
      </p:sp>
    </p:spTree>
    <p:extLst>
      <p:ext uri="{BB962C8B-B14F-4D97-AF65-F5344CB8AC3E}">
        <p14:creationId xmlns:p14="http://schemas.microsoft.com/office/powerpoint/2010/main" val="82898155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ChangeArrowheads="1"/>
          </p:cNvSpPr>
          <p:nvPr/>
        </p:nvSpPr>
        <p:spPr bwMode="auto">
          <a:xfrm>
            <a:off x="3971925" y="0"/>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771" name="Rectangle 3"/>
          <p:cNvSpPr>
            <a:spLocks noChangeArrowheads="1"/>
          </p:cNvSpPr>
          <p:nvPr/>
        </p:nvSpPr>
        <p:spPr bwMode="auto">
          <a:xfrm>
            <a:off x="3971925" y="8831263"/>
            <a:ext cx="3038475" cy="465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19050" tIns="0" rIns="19050" bIns="0" anchor="b"/>
          <a:lstStyle>
            <a:lvl1pPr defTabSz="931863">
              <a:defRPr>
                <a:solidFill>
                  <a:schemeClr val="tx1"/>
                </a:solidFill>
                <a:latin typeface="Arial" charset="0"/>
              </a:defRPr>
            </a:lvl1pPr>
            <a:lvl2pPr marL="465138" defTabSz="931863">
              <a:defRPr>
                <a:solidFill>
                  <a:schemeClr val="tx1"/>
                </a:solidFill>
                <a:latin typeface="Arial" charset="0"/>
              </a:defRPr>
            </a:lvl2pPr>
            <a:lvl3pPr marL="931863" defTabSz="931863">
              <a:defRPr>
                <a:solidFill>
                  <a:schemeClr val="tx1"/>
                </a:solidFill>
                <a:latin typeface="Arial" charset="0"/>
              </a:defRPr>
            </a:lvl3pPr>
            <a:lvl4pPr marL="1397000" defTabSz="931863">
              <a:defRPr>
                <a:solidFill>
                  <a:schemeClr val="tx1"/>
                </a:solidFill>
                <a:latin typeface="Arial" charset="0"/>
              </a:defRPr>
            </a:lvl4pPr>
            <a:lvl5pPr marL="1863725" defTabSz="931863">
              <a:defRPr>
                <a:solidFill>
                  <a:schemeClr val="tx1"/>
                </a:solidFill>
                <a:latin typeface="Arial" charset="0"/>
              </a:defRPr>
            </a:lvl5pPr>
            <a:lvl6pPr marL="2320925" defTabSz="931863" fontAlgn="base">
              <a:spcBef>
                <a:spcPct val="0"/>
              </a:spcBef>
              <a:spcAft>
                <a:spcPct val="0"/>
              </a:spcAft>
              <a:defRPr>
                <a:solidFill>
                  <a:schemeClr val="tx1"/>
                </a:solidFill>
                <a:latin typeface="Arial" charset="0"/>
              </a:defRPr>
            </a:lvl6pPr>
            <a:lvl7pPr marL="2778125" defTabSz="931863" fontAlgn="base">
              <a:spcBef>
                <a:spcPct val="0"/>
              </a:spcBef>
              <a:spcAft>
                <a:spcPct val="0"/>
              </a:spcAft>
              <a:defRPr>
                <a:solidFill>
                  <a:schemeClr val="tx1"/>
                </a:solidFill>
                <a:latin typeface="Arial" charset="0"/>
              </a:defRPr>
            </a:lvl7pPr>
            <a:lvl8pPr marL="3235325" defTabSz="931863" fontAlgn="base">
              <a:spcBef>
                <a:spcPct val="0"/>
              </a:spcBef>
              <a:spcAft>
                <a:spcPct val="0"/>
              </a:spcAft>
              <a:defRPr>
                <a:solidFill>
                  <a:schemeClr val="tx1"/>
                </a:solidFill>
                <a:latin typeface="Arial" charset="0"/>
              </a:defRPr>
            </a:lvl8pPr>
            <a:lvl9pPr marL="3692525" defTabSz="931863" fontAlgn="base">
              <a:spcBef>
                <a:spcPct val="0"/>
              </a:spcBef>
              <a:spcAft>
                <a:spcPct val="0"/>
              </a:spcAft>
              <a:defRPr>
                <a:solidFill>
                  <a:schemeClr val="tx1"/>
                </a:solidFill>
                <a:latin typeface="Arial" charset="0"/>
              </a:defRPr>
            </a:lvl9pPr>
          </a:lstStyle>
          <a:p>
            <a:pPr algn="r"/>
            <a:r>
              <a:rPr lang="en-US" altLang="en-US" sz="1000" i="1">
                <a:latin typeface="Times New Roman" charset="0"/>
              </a:rPr>
              <a:t>28</a:t>
            </a:r>
          </a:p>
        </p:txBody>
      </p:sp>
      <p:sp>
        <p:nvSpPr>
          <p:cNvPr id="32772" name="Rectangle 4"/>
          <p:cNvSpPr>
            <a:spLocks noChangeArrowheads="1"/>
          </p:cNvSpPr>
          <p:nvPr/>
        </p:nvSpPr>
        <p:spPr bwMode="auto">
          <a:xfrm>
            <a:off x="0" y="8831263"/>
            <a:ext cx="3038475" cy="465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773" name="Rectangle 5"/>
          <p:cNvSpPr>
            <a:spLocks noChangeArrowheads="1"/>
          </p:cNvSpPr>
          <p:nvPr/>
        </p:nvSpPr>
        <p:spPr bwMode="auto">
          <a:xfrm>
            <a:off x="0" y="0"/>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774" name="Rectangle 6"/>
          <p:cNvSpPr>
            <a:spLocks noGrp="1" noRot="1" noChangeAspect="1" noChangeArrowheads="1" noTextEdit="1"/>
          </p:cNvSpPr>
          <p:nvPr>
            <p:ph type="sldImg"/>
          </p:nvPr>
        </p:nvSpPr>
        <p:spPr>
          <a:ln cap="flat"/>
        </p:spPr>
      </p:sp>
      <p:sp>
        <p:nvSpPr>
          <p:cNvPr id="32775" name="Rectangle 7"/>
          <p:cNvSpPr>
            <a:spLocks noGrp="1" noChangeArrowheads="1"/>
          </p:cNvSpPr>
          <p:nvPr>
            <p:ph type="body" idx="1"/>
          </p:nvPr>
        </p:nvSpPr>
        <p:spPr>
          <a:ln/>
        </p:spPr>
        <p:txBody>
          <a:bodyPr/>
          <a:lstStyle/>
          <a:p>
            <a:endParaRPr lang="en-US" altLang="en-US"/>
          </a:p>
        </p:txBody>
      </p:sp>
    </p:spTree>
    <p:extLst>
      <p:ext uri="{BB962C8B-B14F-4D97-AF65-F5344CB8AC3E}">
        <p14:creationId xmlns:p14="http://schemas.microsoft.com/office/powerpoint/2010/main" val="10705067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D4A0B81F-8AE9-1943-AF53-E78D21B80C2F}" type="slidenum">
              <a:rPr lang="en-US" altLang="en-US"/>
              <a:pPr/>
              <a:t>9</a:t>
            </a:fld>
            <a:endParaRPr lang="en-US" altLang="en-US"/>
          </a:p>
        </p:txBody>
      </p:sp>
    </p:spTree>
    <p:extLst>
      <p:ext uri="{BB962C8B-B14F-4D97-AF65-F5344CB8AC3E}">
        <p14:creationId xmlns:p14="http://schemas.microsoft.com/office/powerpoint/2010/main" val="10849216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D4A0B81F-8AE9-1943-AF53-E78D21B80C2F}" type="slidenum">
              <a:rPr lang="en-US" altLang="en-US"/>
              <a:pPr/>
              <a:t>26</a:t>
            </a:fld>
            <a:endParaRPr lang="en-US" altLang="en-US"/>
          </a:p>
        </p:txBody>
      </p:sp>
    </p:spTree>
    <p:extLst>
      <p:ext uri="{BB962C8B-B14F-4D97-AF65-F5344CB8AC3E}">
        <p14:creationId xmlns:p14="http://schemas.microsoft.com/office/powerpoint/2010/main" val="2439373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D4A0B81F-8AE9-1943-AF53-E78D21B80C2F}" type="slidenum">
              <a:rPr lang="en-US" altLang="en-US"/>
              <a:pPr/>
              <a:t>34</a:t>
            </a:fld>
            <a:endParaRPr lang="en-US" altLang="en-US"/>
          </a:p>
        </p:txBody>
      </p:sp>
    </p:spTree>
    <p:extLst>
      <p:ext uri="{BB962C8B-B14F-4D97-AF65-F5344CB8AC3E}">
        <p14:creationId xmlns:p14="http://schemas.microsoft.com/office/powerpoint/2010/main" val="9583938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36</a:t>
            </a:fld>
            <a:endParaRPr lang="en-US" altLang="en-US"/>
          </a:p>
        </p:txBody>
      </p:sp>
    </p:spTree>
    <p:extLst>
      <p:ext uri="{BB962C8B-B14F-4D97-AF65-F5344CB8AC3E}">
        <p14:creationId xmlns:p14="http://schemas.microsoft.com/office/powerpoint/2010/main" val="10040778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0"/>
          </p:nvPr>
        </p:nvSpPr>
        <p:spPr/>
        <p:txBody>
          <a:bodyPr/>
          <a:lstStyle/>
          <a:p>
            <a:r>
              <a:rPr lang="en-US" smtClean="0">
                <a:solidFill>
                  <a:prstClr val="black"/>
                </a:solidFill>
              </a:rPr>
              <a:t>© Software University Foundation – </a:t>
            </a:r>
            <a:r>
              <a:rPr lang="en-US" u="sng" smtClean="0">
                <a:solidFill>
                  <a:prstClr val="black"/>
                </a:solidFill>
                <a:hlinkClick r:id="rId3"/>
              </a:rPr>
              <a:t>http://softuni.org</a:t>
            </a:r>
            <a:endParaRPr lang="en-US" smtClean="0">
              <a:solidFill>
                <a:prstClr val="black"/>
              </a:solidFill>
            </a:endParaRPr>
          </a:p>
          <a:p>
            <a:r>
              <a:rPr lang="en-US" smtClean="0">
                <a:solidFill>
                  <a:prstClr val="black"/>
                </a:solidFill>
              </a:rPr>
              <a:t>This work is licensed under the </a:t>
            </a:r>
            <a:r>
              <a:rPr lang="en-US" u="sng" noProof="1" smtClean="0">
                <a:solidFill>
                  <a:prstClr val="black"/>
                </a:solidFill>
                <a:hlinkClick r:id="rId4"/>
              </a:rPr>
              <a:t>Creative Commons Attribution-NonCommercial-ShareAlike</a:t>
            </a:r>
            <a:r>
              <a:rPr lang="en-US" noProof="1" smtClean="0">
                <a:solidFill>
                  <a:prstClr val="black"/>
                </a:solidFill>
              </a:rPr>
              <a:t> </a:t>
            </a:r>
            <a:r>
              <a:rPr lang="en-US" smtClean="0">
                <a:solidFill>
                  <a:prstClr val="black"/>
                </a:solidFill>
              </a:rPr>
              <a:t>license.</a:t>
            </a:r>
            <a:endParaRPr lang="en-US" dirty="0">
              <a:solidFill>
                <a:prstClr val="black"/>
              </a:solidFill>
            </a:endParaRPr>
          </a:p>
        </p:txBody>
      </p:sp>
      <p:sp>
        <p:nvSpPr>
          <p:cNvPr id="6" name="Slide Number Placeholder 5"/>
          <p:cNvSpPr>
            <a:spLocks noGrp="1"/>
          </p:cNvSpPr>
          <p:nvPr>
            <p:ph type="sldNum" sz="quarter" idx="11"/>
          </p:nvPr>
        </p:nvSpPr>
        <p:spPr/>
        <p:txBody>
          <a:bodyPr/>
          <a:lstStyle/>
          <a:p>
            <a:fld id="{3EBA5BD7-F043-4D1B-AA17-CD412FC534DE}" type="slidenum">
              <a:rPr lang="en-US" smtClean="0">
                <a:solidFill>
                  <a:prstClr val="black"/>
                </a:solidFill>
              </a:rPr>
              <a:pPr/>
              <a:t>37</a:t>
            </a:fld>
            <a:endParaRPr lang="en-US" dirty="0">
              <a:solidFill>
                <a:prstClr val="black"/>
              </a:solidFill>
            </a:endParaRPr>
          </a:p>
        </p:txBody>
      </p:sp>
    </p:spTree>
    <p:extLst>
      <p:ext uri="{BB962C8B-B14F-4D97-AF65-F5344CB8AC3E}">
        <p14:creationId xmlns:p14="http://schemas.microsoft.com/office/powerpoint/2010/main" val="8759845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0635951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52</a:t>
            </a:fld>
            <a:endParaRPr lang="en-US" altLang="en-US"/>
          </a:p>
        </p:txBody>
      </p:sp>
    </p:spTree>
    <p:extLst>
      <p:ext uri="{BB962C8B-B14F-4D97-AF65-F5344CB8AC3E}">
        <p14:creationId xmlns:p14="http://schemas.microsoft.com/office/powerpoint/2010/main" val="17990875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jpe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jpeg"/><Relationship Id="rId3"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jpeg"/><Relationship Id="rId3"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jpe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229600" cy="3394075"/>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68763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smtClean="0"/>
              <a:t>Click to edit Master title style</a:t>
            </a:r>
            <a:endParaRPr lang="en-US"/>
          </a:p>
        </p:txBody>
      </p:sp>
      <p:sp>
        <p:nvSpPr>
          <p:cNvPr id="3" name="Content Placeholder 2"/>
          <p:cNvSpPr>
            <a:spLocks noGrp="1"/>
          </p:cNvSpPr>
          <p:nvPr>
            <p:ph idx="1"/>
          </p:nvPr>
        </p:nvSpPr>
        <p:spPr>
          <a:xfrm>
            <a:off x="457200" y="1200150"/>
            <a:ext cx="8229600" cy="3394075"/>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7BBC359C-8B98-904F-955B-7B675E601B13}" type="datetimeFigureOut">
              <a:rPr lang="en-US" altLang="en-US"/>
              <a:pPr/>
              <a:t>12/4/18</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9A8E8E7-A6E1-1A4E-BFDF-C30BFEC4FA62}" type="slidenum">
              <a:rPr lang="en-US" altLang="en-US"/>
              <a:pPr/>
              <a:t>‹#›</a:t>
            </a:fld>
            <a:endParaRPr lang="en-US" altLang="en-US"/>
          </a:p>
        </p:txBody>
      </p:sp>
    </p:spTree>
    <p:extLst>
      <p:ext uri="{BB962C8B-B14F-4D97-AF65-F5344CB8AC3E}">
        <p14:creationId xmlns:p14="http://schemas.microsoft.com/office/powerpoint/2010/main" val="11561242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229600" cy="3394075"/>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3524275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Presentation Title Slide">
    <p:bg bwMode="grayWhite">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275663" y="235726"/>
            <a:ext cx="5538198" cy="1500188"/>
          </a:xfrm>
        </p:spPr>
        <p:txBody>
          <a:bodyPr lIns="0" tIns="0" rIns="0" bIns="0">
            <a:normAutofit/>
          </a:bodyPr>
          <a:lstStyle>
            <a:lvl1pPr algn="r">
              <a:defRPr sz="4050">
                <a:solidFill>
                  <a:srgbClr val="F6D18E"/>
                </a:solidFill>
              </a:defRPr>
            </a:lvl1pPr>
          </a:lstStyle>
          <a:p>
            <a:r>
              <a:rPr lang="en-US" dirty="0" smtClean="0"/>
              <a:t>Presentation Title</a:t>
            </a:r>
            <a:endParaRPr dirty="0"/>
          </a:p>
        </p:txBody>
      </p:sp>
      <p:sp>
        <p:nvSpPr>
          <p:cNvPr id="3" name="Subtitle 2"/>
          <p:cNvSpPr>
            <a:spLocks noGrp="1"/>
          </p:cNvSpPr>
          <p:nvPr>
            <p:ph type="subTitle" idx="1" hasCustomPrompt="1"/>
          </p:nvPr>
        </p:nvSpPr>
        <p:spPr>
          <a:xfrm>
            <a:off x="3275663" y="1759724"/>
            <a:ext cx="5538198" cy="1314450"/>
          </a:xfrm>
        </p:spPr>
        <p:txBody>
          <a:bodyPr lIns="0" tIns="0" rIns="0" bIns="0">
            <a:normAutofit/>
          </a:bodyPr>
          <a:lstStyle>
            <a:lvl1pPr marL="0" indent="0" algn="r">
              <a:spcBef>
                <a:spcPts val="0"/>
              </a:spcBef>
              <a:buNone/>
              <a:defRPr sz="3000" cap="none" spc="150" baseline="0">
                <a:solidFill>
                  <a:schemeClr val="accent1"/>
                </a:solidFill>
              </a:defRPr>
            </a:lvl1pPr>
            <a:lvl2pPr marL="457120" indent="0" algn="ctr">
              <a:buNone/>
              <a:defRPr>
                <a:solidFill>
                  <a:schemeClr val="tx1">
                    <a:tint val="75000"/>
                  </a:schemeClr>
                </a:solidFill>
              </a:defRPr>
            </a:lvl2pPr>
            <a:lvl3pPr marL="914240" indent="0" algn="ctr">
              <a:buNone/>
              <a:defRPr>
                <a:solidFill>
                  <a:schemeClr val="tx1">
                    <a:tint val="75000"/>
                  </a:schemeClr>
                </a:solidFill>
              </a:defRPr>
            </a:lvl3pPr>
            <a:lvl4pPr marL="1371360" indent="0" algn="ctr">
              <a:buNone/>
              <a:defRPr>
                <a:solidFill>
                  <a:schemeClr val="tx1">
                    <a:tint val="75000"/>
                  </a:schemeClr>
                </a:solidFill>
              </a:defRPr>
            </a:lvl4pPr>
            <a:lvl5pPr marL="1828479" indent="0" algn="ctr">
              <a:buNone/>
              <a:defRPr>
                <a:solidFill>
                  <a:schemeClr val="tx1">
                    <a:tint val="75000"/>
                  </a:schemeClr>
                </a:solidFill>
              </a:defRPr>
            </a:lvl5pPr>
            <a:lvl6pPr marL="2285600" indent="0" algn="ctr">
              <a:buNone/>
              <a:defRPr>
                <a:solidFill>
                  <a:schemeClr val="tx1">
                    <a:tint val="75000"/>
                  </a:schemeClr>
                </a:solidFill>
              </a:defRPr>
            </a:lvl6pPr>
            <a:lvl7pPr marL="2742720" indent="0" algn="ctr">
              <a:buNone/>
              <a:defRPr>
                <a:solidFill>
                  <a:schemeClr val="tx1">
                    <a:tint val="75000"/>
                  </a:schemeClr>
                </a:solidFill>
              </a:defRPr>
            </a:lvl7pPr>
            <a:lvl8pPr marL="3199840" indent="0" algn="ctr">
              <a:buNone/>
              <a:defRPr>
                <a:solidFill>
                  <a:schemeClr val="tx1">
                    <a:tint val="75000"/>
                  </a:schemeClr>
                </a:solidFill>
              </a:defRPr>
            </a:lvl8pPr>
            <a:lvl9pPr marL="3656960" indent="0" algn="ctr">
              <a:buNone/>
              <a:defRPr>
                <a:solidFill>
                  <a:schemeClr val="tx1">
                    <a:tint val="75000"/>
                  </a:schemeClr>
                </a:solidFill>
              </a:defRPr>
            </a:lvl9pPr>
          </a:lstStyle>
          <a:p>
            <a:r>
              <a:rPr lang="en-US" dirty="0" smtClean="0"/>
              <a:t>Presentation Subtitle</a:t>
            </a:r>
            <a:endParaRPr dirty="0"/>
          </a:p>
        </p:txBody>
      </p:sp>
      <p:sp>
        <p:nvSpPr>
          <p:cNvPr id="25" name="Text Placeholder 13"/>
          <p:cNvSpPr>
            <a:spLocks noGrp="1"/>
          </p:cNvSpPr>
          <p:nvPr>
            <p:ph type="body" sz="quarter" idx="10" hasCustomPrompt="1"/>
          </p:nvPr>
        </p:nvSpPr>
        <p:spPr bwMode="auto">
          <a:xfrm>
            <a:off x="570458" y="3104887"/>
            <a:ext cx="2391332" cy="412027"/>
          </a:xfrm>
          <a:prstGeom prst="rect">
            <a:avLst/>
          </a:prstGeom>
          <a:noFill/>
          <a:effectLst/>
        </p:spPr>
        <p:txBody>
          <a:bodyPr wrap="square" lIns="36000" tIns="36000" rIns="36000" bIns="36000" rtlCol="0" anchor="b" anchorCtr="0">
            <a:spAutoFit/>
          </a:bodyPr>
          <a:lstStyle>
            <a:lvl1pPr marL="0" indent="0" algn="l" rtl="0" fontAlgn="base">
              <a:spcBef>
                <a:spcPct val="0"/>
              </a:spcBef>
              <a:spcAft>
                <a:spcPct val="0"/>
              </a:spcAft>
              <a:buNone/>
              <a:defRPr lang="en-US" sz="2100" b="1" kern="1200" baseline="0" dirty="0" smtClean="0">
                <a:solidFill>
                  <a:srgbClr val="EE792A"/>
                </a:solidFill>
                <a:effectLst/>
                <a:latin typeface="+mn-lt"/>
                <a:ea typeface="+mn-ea"/>
                <a:cs typeface="+mn-cs"/>
              </a:defRPr>
            </a:lvl1pPr>
          </a:lstStyle>
          <a:p>
            <a:pPr lvl="0"/>
            <a:r>
              <a:rPr lang="en-US" dirty="0" smtClean="0"/>
              <a:t>Author Name</a:t>
            </a:r>
            <a:endParaRPr lang="en-US" dirty="0"/>
          </a:p>
        </p:txBody>
      </p:sp>
      <p:sp>
        <p:nvSpPr>
          <p:cNvPr id="31" name="Picture Placeholder 4"/>
          <p:cNvSpPr>
            <a:spLocks noGrp="1"/>
          </p:cNvSpPr>
          <p:nvPr>
            <p:ph type="pic" sz="quarter" idx="16" hasCustomPrompt="1"/>
          </p:nvPr>
        </p:nvSpPr>
        <p:spPr>
          <a:xfrm>
            <a:off x="3275663" y="3143250"/>
            <a:ext cx="5538198" cy="1428750"/>
          </a:xfrm>
          <a:prstGeom prst="rect">
            <a:avLst/>
          </a:prstGeom>
        </p:spPr>
        <p:txBody>
          <a:bodyPr lIns="108000" tIns="36000" rIns="108000" bIns="36000"/>
          <a:lstStyle>
            <a:lvl1pPr marL="0" indent="0">
              <a:buNone/>
              <a:defRPr/>
            </a:lvl1pPr>
          </a:lstStyle>
          <a:p>
            <a:r>
              <a:rPr lang="en-US" dirty="0" smtClean="0"/>
              <a:t>Insert a Picture Here</a:t>
            </a:r>
            <a:endParaRPr lang="en-US" dirty="0"/>
          </a:p>
        </p:txBody>
      </p:sp>
      <p:sp>
        <p:nvSpPr>
          <p:cNvPr id="32" name="Text Placeholder 13"/>
          <p:cNvSpPr>
            <a:spLocks noGrp="1"/>
          </p:cNvSpPr>
          <p:nvPr>
            <p:ph type="body" sz="quarter" idx="13" hasCustomPrompt="1"/>
          </p:nvPr>
        </p:nvSpPr>
        <p:spPr bwMode="auto">
          <a:xfrm>
            <a:off x="570458" y="3466399"/>
            <a:ext cx="2391333" cy="351434"/>
          </a:xfrm>
          <a:prstGeom prst="rect">
            <a:avLst/>
          </a:prstGeom>
          <a:noFill/>
          <a:effectLst/>
        </p:spPr>
        <p:txBody>
          <a:bodyPr wrap="square" lIns="36000" tIns="36000" rIns="36000" bIns="36000" rtlCol="0" anchor="ctr" anchorCtr="0">
            <a:spAutoFit/>
          </a:bodyPr>
          <a:lstStyle>
            <a:lvl1pPr marL="0" indent="0" algn="l" rtl="0" fontAlgn="base">
              <a:spcBef>
                <a:spcPct val="0"/>
              </a:spcBef>
              <a:spcAft>
                <a:spcPct val="0"/>
              </a:spcAft>
              <a:buNone/>
              <a:defRPr lang="en-US" sz="1725" b="1" kern="1200" dirty="0" smtClean="0">
                <a:solidFill>
                  <a:srgbClr val="F4B36C"/>
                </a:solidFill>
                <a:effectLst/>
                <a:latin typeface="+mn-lt"/>
                <a:ea typeface="+mn-ea"/>
                <a:cs typeface="+mn-cs"/>
              </a:defRPr>
            </a:lvl1pPr>
          </a:lstStyle>
          <a:p>
            <a:pPr lvl="0"/>
            <a:r>
              <a:rPr lang="en-US" dirty="0" smtClean="0"/>
              <a:t>Position</a:t>
            </a:r>
            <a:endParaRPr lang="en-US" dirty="0"/>
          </a:p>
        </p:txBody>
      </p:sp>
      <p:sp>
        <p:nvSpPr>
          <p:cNvPr id="33" name="Text Placeholder 13"/>
          <p:cNvSpPr>
            <a:spLocks noGrp="1"/>
          </p:cNvSpPr>
          <p:nvPr>
            <p:ph type="body" sz="quarter" idx="14" hasCustomPrompt="1"/>
          </p:nvPr>
        </p:nvSpPr>
        <p:spPr bwMode="auto">
          <a:xfrm>
            <a:off x="570458" y="3749666"/>
            <a:ext cx="2391332" cy="315077"/>
          </a:xfrm>
          <a:prstGeom prst="rect">
            <a:avLst/>
          </a:prstGeom>
          <a:noFill/>
          <a:effectLst/>
        </p:spPr>
        <p:txBody>
          <a:bodyPr wrap="square" lIns="36000" tIns="36000" rIns="36000" bIns="36000" rtlCol="0" anchor="ctr" anchorCtr="0">
            <a:spAutoFit/>
          </a:bodyPr>
          <a:lstStyle>
            <a:lvl1pPr marL="0" indent="0" algn="l" rtl="0" fontAlgn="base">
              <a:spcBef>
                <a:spcPct val="0"/>
              </a:spcBef>
              <a:spcAft>
                <a:spcPct val="0"/>
              </a:spcAft>
              <a:buNone/>
              <a:defRPr lang="en-US" sz="1500" b="1" kern="1200" dirty="0" smtClean="0">
                <a:solidFill>
                  <a:schemeClr val="accent1">
                    <a:lumMod val="40000"/>
                    <a:lumOff val="60000"/>
                  </a:schemeClr>
                </a:solidFill>
                <a:effectLst/>
                <a:latin typeface="+mn-lt"/>
                <a:ea typeface="+mn-ea"/>
                <a:cs typeface="+mn-cs"/>
              </a:defRPr>
            </a:lvl1pPr>
          </a:lstStyle>
          <a:p>
            <a:pPr lvl="0"/>
            <a:r>
              <a:rPr lang="en-US" dirty="0" smtClean="0"/>
              <a:t>Web Site</a:t>
            </a:r>
            <a:endParaRPr lang="en-US" dirty="0"/>
          </a:p>
        </p:txBody>
      </p:sp>
      <p:sp>
        <p:nvSpPr>
          <p:cNvPr id="34" name="Text Placeholder 13"/>
          <p:cNvSpPr>
            <a:spLocks noGrp="1"/>
          </p:cNvSpPr>
          <p:nvPr>
            <p:ph type="body" sz="quarter" idx="17" hasCustomPrompt="1"/>
          </p:nvPr>
        </p:nvSpPr>
        <p:spPr bwMode="auto">
          <a:xfrm>
            <a:off x="570458" y="4036866"/>
            <a:ext cx="2391332" cy="290840"/>
          </a:xfrm>
          <a:prstGeom prst="rect">
            <a:avLst/>
          </a:prstGeom>
          <a:noFill/>
          <a:effectLst/>
        </p:spPr>
        <p:txBody>
          <a:bodyPr wrap="square" lIns="36000" tIns="36000" rIns="36000" bIns="36000" rtlCol="0" anchor="ctr" anchorCtr="0">
            <a:spAutoFit/>
          </a:bodyPr>
          <a:lstStyle>
            <a:lvl1pPr marL="0" indent="0" algn="l" rtl="0" fontAlgn="base">
              <a:spcBef>
                <a:spcPct val="0"/>
              </a:spcBef>
              <a:spcAft>
                <a:spcPct val="0"/>
              </a:spcAft>
              <a:buNone/>
              <a:defRPr lang="en-US" sz="1350" b="1" kern="1200" dirty="0" smtClean="0">
                <a:solidFill>
                  <a:srgbClr val="F27A44"/>
                </a:solidFill>
                <a:effectLst/>
                <a:latin typeface="+mn-lt"/>
                <a:ea typeface="+mn-ea"/>
                <a:cs typeface="+mn-cs"/>
              </a:defRPr>
            </a:lvl1pPr>
          </a:lstStyle>
          <a:p>
            <a:pPr lvl="0"/>
            <a:r>
              <a:rPr lang="en-US" dirty="0" smtClean="0"/>
              <a:t>Company Name</a:t>
            </a:r>
            <a:endParaRPr lang="en-US" dirty="0"/>
          </a:p>
        </p:txBody>
      </p:sp>
      <p:sp>
        <p:nvSpPr>
          <p:cNvPr id="35" name="Text Placeholder 13"/>
          <p:cNvSpPr>
            <a:spLocks noGrp="1"/>
          </p:cNvSpPr>
          <p:nvPr>
            <p:ph type="body" sz="quarter" idx="18" hasCustomPrompt="1"/>
          </p:nvPr>
        </p:nvSpPr>
        <p:spPr bwMode="auto">
          <a:xfrm>
            <a:off x="570458" y="4292738"/>
            <a:ext cx="2391332" cy="266602"/>
          </a:xfrm>
          <a:prstGeom prst="rect">
            <a:avLst/>
          </a:prstGeom>
          <a:noFill/>
          <a:effectLst/>
        </p:spPr>
        <p:txBody>
          <a:bodyPr wrap="square" lIns="36000" tIns="36000" rIns="36000" bIns="36000" rtlCol="0" anchor="ctr" anchorCtr="0">
            <a:spAutoFit/>
          </a:bodyPr>
          <a:lstStyle>
            <a:lvl1pPr marL="0" indent="0" algn="l" rtl="0" fontAlgn="base">
              <a:spcBef>
                <a:spcPct val="0"/>
              </a:spcBef>
              <a:spcAft>
                <a:spcPct val="0"/>
              </a:spcAft>
              <a:buNone/>
              <a:defRPr lang="en-US" sz="1200" b="1" kern="1200" dirty="0" smtClean="0">
                <a:solidFill>
                  <a:srgbClr val="F27A44"/>
                </a:solidFill>
                <a:effectLst/>
                <a:latin typeface="+mn-lt"/>
                <a:ea typeface="+mn-ea"/>
                <a:cs typeface="+mn-cs"/>
              </a:defRPr>
            </a:lvl1pPr>
          </a:lstStyle>
          <a:p>
            <a:pPr lvl="0"/>
            <a:r>
              <a:rPr lang="en-US" dirty="0" smtClean="0"/>
              <a:t>Company Web Site</a:t>
            </a:r>
            <a:endParaRPr lang="en-US" dirty="0"/>
          </a:p>
        </p:txBody>
      </p:sp>
    </p:spTree>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18" name="Date Placeholder 3"/>
          <p:cNvSpPr>
            <a:spLocks noGrp="1"/>
          </p:cNvSpPr>
          <p:nvPr>
            <p:ph type="dt" sz="half" idx="2"/>
          </p:nvPr>
        </p:nvSpPr>
        <p:spPr>
          <a:xfrm>
            <a:off x="141648" y="4893752"/>
            <a:ext cx="918238" cy="147358"/>
          </a:xfrm>
          <a:prstGeom prst="rect">
            <a:avLst/>
          </a:prstGeom>
        </p:spPr>
        <p:txBody>
          <a:bodyPr vert="horz" lIns="36000" tIns="36000" rIns="36000" bIns="36000" rtlCol="0" anchor="ctr"/>
          <a:lstStyle>
            <a:lvl1pPr algn="l">
              <a:defRPr sz="750">
                <a:solidFill>
                  <a:schemeClr val="tx1">
                    <a:tint val="75000"/>
                  </a:schemeClr>
                </a:solidFill>
              </a:defRPr>
            </a:lvl1pPr>
          </a:lstStyle>
          <a:p>
            <a:fld id="{7DEFA7EA-3664-49FE-B0F0-25537597E3EA}" type="datetime1">
              <a:rPr lang="en-US" smtClean="0">
                <a:solidFill>
                  <a:prstClr val="white">
                    <a:tint val="75000"/>
                  </a:prstClr>
                </a:solidFill>
              </a:rPr>
              <a:pPr/>
              <a:t>12/4/18</a:t>
            </a:fld>
            <a:endParaRPr lang="en-US" dirty="0">
              <a:solidFill>
                <a:prstClr val="white">
                  <a:tint val="75000"/>
                </a:prstClr>
              </a:solidFill>
            </a:endParaRPr>
          </a:p>
        </p:txBody>
      </p:sp>
      <p:sp>
        <p:nvSpPr>
          <p:cNvPr id="19" name="Footer Placeholder 4"/>
          <p:cNvSpPr>
            <a:spLocks noGrp="1"/>
          </p:cNvSpPr>
          <p:nvPr>
            <p:ph type="ftr" sz="quarter" idx="3"/>
          </p:nvPr>
        </p:nvSpPr>
        <p:spPr>
          <a:xfrm>
            <a:off x="1061085" y="4893752"/>
            <a:ext cx="7614783" cy="147358"/>
          </a:xfrm>
          <a:prstGeom prst="rect">
            <a:avLst/>
          </a:prstGeom>
        </p:spPr>
        <p:txBody>
          <a:bodyPr vert="horz" lIns="36000" tIns="36000" rIns="36000" bIns="36000" rtlCol="0" anchor="ctr"/>
          <a:lstStyle>
            <a:lvl1pPr algn="ctr">
              <a:defRPr sz="750">
                <a:solidFill>
                  <a:schemeClr val="tx1">
                    <a:tint val="75000"/>
                  </a:schemeClr>
                </a:solidFill>
              </a:defRPr>
            </a:lvl1pPr>
          </a:lstStyle>
          <a:p>
            <a:endParaRPr lang="en-US" dirty="0">
              <a:solidFill>
                <a:prstClr val="white">
                  <a:tint val="75000"/>
                </a:prstClr>
              </a:solidFill>
            </a:endParaRPr>
          </a:p>
        </p:txBody>
      </p:sp>
      <p:sp>
        <p:nvSpPr>
          <p:cNvPr id="20" name="Slide Number Placeholder 5"/>
          <p:cNvSpPr>
            <a:spLocks noGrp="1"/>
          </p:cNvSpPr>
          <p:nvPr>
            <p:ph type="sldNum" sz="quarter" idx="4"/>
          </p:nvPr>
        </p:nvSpPr>
        <p:spPr>
          <a:xfrm>
            <a:off x="8677069" y="4893752"/>
            <a:ext cx="321700" cy="147358"/>
          </a:xfrm>
          <a:prstGeom prst="rect">
            <a:avLst/>
          </a:prstGeom>
        </p:spPr>
        <p:txBody>
          <a:bodyPr vert="horz" lIns="36000" tIns="36000" rIns="36000" bIns="36000" rtlCol="0" anchor="ctr"/>
          <a:lstStyle>
            <a:lvl1pPr algn="r">
              <a:defRPr sz="750">
                <a:solidFill>
                  <a:schemeClr val="tx1">
                    <a:tint val="75000"/>
                  </a:schemeClr>
                </a:solidFill>
              </a:defRPr>
            </a:lvl1pPr>
          </a:lstStyle>
          <a:p>
            <a:fld id="{C014DD1E-5D91-48A3-AD6D-45FBA980D106}" type="slidenum">
              <a:rPr lang="en-US" smtClean="0">
                <a:solidFill>
                  <a:prstClr val="white">
                    <a:tint val="75000"/>
                  </a:prstClr>
                </a:solidFill>
              </a:rPr>
              <a:pPr/>
              <a:t>‹#›</a:t>
            </a:fld>
            <a:endParaRPr lang="en-US" dirty="0">
              <a:solidFill>
                <a:prstClr val="white">
                  <a:tint val="75000"/>
                </a:prstClr>
              </a:solidFill>
            </a:endParaRPr>
          </a:p>
        </p:txBody>
      </p:sp>
      <p:sp>
        <p:nvSpPr>
          <p:cNvPr id="22" name="Content Placeholder 2"/>
          <p:cNvSpPr>
            <a:spLocks noGrp="1"/>
          </p:cNvSpPr>
          <p:nvPr>
            <p:ph idx="1" hasCustomPrompt="1"/>
          </p:nvPr>
        </p:nvSpPr>
        <p:spPr>
          <a:xfrm>
            <a:off x="142847" y="863341"/>
            <a:ext cx="8855923" cy="4177766"/>
          </a:xfrm>
        </p:spPr>
        <p:txBody>
          <a:bodyPr/>
          <a:lstStyle>
            <a:lvl1pPr>
              <a:defRPr sz="2550"/>
            </a:lvl1pPr>
            <a:lvl2pPr>
              <a:defRPr sz="2400"/>
            </a:lvl2pPr>
            <a:lvl3pPr>
              <a:defRPr sz="2250"/>
            </a:lvl3pPr>
            <a:lvl4pPr>
              <a:defRPr sz="2100"/>
            </a:lvl4pPr>
            <a:lvl5pPr>
              <a:defRPr sz="1950"/>
            </a:lvl5pPr>
            <a:lvl6pPr>
              <a:defRPr/>
            </a:lvl6pPr>
            <a:lvl7pPr>
              <a:defRPr/>
            </a:lvl7pPr>
            <a:lvl8pPr>
              <a:defRPr/>
            </a:lvl8pPr>
            <a:lvl9pPr>
              <a:defRPr/>
            </a:lvl9pPr>
          </a:lstStyle>
          <a:p>
            <a:pPr lvl="0"/>
            <a:r>
              <a:rPr lang="en-US"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dirty="0"/>
          </a:p>
        </p:txBody>
      </p:sp>
      <p:sp>
        <p:nvSpPr>
          <p:cNvPr id="2" name="Title 1"/>
          <p:cNvSpPr>
            <a:spLocks noGrp="1"/>
          </p:cNvSpPr>
          <p:nvPr>
            <p:ph type="title" hasCustomPrompt="1"/>
          </p:nvPr>
        </p:nvSpPr>
        <p:spPr>
          <a:xfrm>
            <a:off x="141648" y="30256"/>
            <a:ext cx="7185069" cy="833085"/>
          </a:xfrm>
        </p:spPr>
        <p:txBody>
          <a:bodyPr/>
          <a:lstStyle>
            <a:lvl1pPr>
              <a:defRPr>
                <a:solidFill>
                  <a:srgbClr val="F3BE60"/>
                </a:solidFill>
                <a:effectLst/>
              </a:defRPr>
            </a:lvl1pPr>
          </a:lstStyle>
          <a:p>
            <a:r>
              <a:rPr lang="en-US" dirty="0" smtClean="0"/>
              <a:t>Slide Title</a:t>
            </a:r>
            <a:endParaRPr dirty="0"/>
          </a:p>
        </p:txBody>
      </p:sp>
      <p:pic>
        <p:nvPicPr>
          <p:cNvPr id="1026" name="Picture 2"/>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7373079" y="171450"/>
            <a:ext cx="1632069" cy="571500"/>
          </a:xfrm>
          <a:prstGeom prst="rect">
            <a:avLst/>
          </a:prstGeom>
          <a:noFill/>
        </p:spPr>
      </p:pic>
    </p:spTree>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Title Slide">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084942" y="3696574"/>
            <a:ext cx="6705600" cy="633626"/>
          </a:xfrm>
        </p:spPr>
        <p:txBody>
          <a:bodyPr lIns="36000" tIns="36000" rIns="36000" bIns="36000" anchor="b">
            <a:spAutoFit/>
          </a:bodyPr>
          <a:lstStyle>
            <a:lvl1pPr algn="ctr">
              <a:defRPr sz="4050" b="1" cap="none" baseline="0"/>
            </a:lvl1pPr>
          </a:lstStyle>
          <a:p>
            <a:r>
              <a:rPr lang="en-US" dirty="0" smtClean="0"/>
              <a:t>Click to Edit Section Title</a:t>
            </a:r>
            <a:endParaRPr dirty="0"/>
          </a:p>
        </p:txBody>
      </p:sp>
      <p:sp>
        <p:nvSpPr>
          <p:cNvPr id="3" name="Text Placeholder 2"/>
          <p:cNvSpPr>
            <a:spLocks noGrp="1"/>
          </p:cNvSpPr>
          <p:nvPr>
            <p:ph type="body" idx="1" hasCustomPrompt="1"/>
          </p:nvPr>
        </p:nvSpPr>
        <p:spPr>
          <a:xfrm>
            <a:off x="1084942" y="4316226"/>
            <a:ext cx="6705600" cy="557451"/>
          </a:xfrm>
        </p:spPr>
        <p:txBody>
          <a:bodyPr lIns="36000" tIns="36000" rIns="36000" bIns="36000" anchor="t">
            <a:spAutoFit/>
          </a:bodyPr>
          <a:lstStyle>
            <a:lvl1pPr marL="0" indent="0" algn="ctr">
              <a:spcBef>
                <a:spcPts val="0"/>
              </a:spcBef>
              <a:buNone/>
              <a:defRPr sz="3000" cap="none" spc="150" baseline="0">
                <a:solidFill>
                  <a:schemeClr val="accent1"/>
                </a:solidFill>
              </a:defRPr>
            </a:lvl1pPr>
            <a:lvl2pPr marL="457120" indent="0">
              <a:buNone/>
              <a:defRPr sz="1800">
                <a:solidFill>
                  <a:schemeClr val="tx1">
                    <a:tint val="75000"/>
                  </a:schemeClr>
                </a:solidFill>
              </a:defRPr>
            </a:lvl2pPr>
            <a:lvl3pPr marL="914240" indent="0">
              <a:buNone/>
              <a:defRPr sz="1575">
                <a:solidFill>
                  <a:schemeClr val="tx1">
                    <a:tint val="75000"/>
                  </a:schemeClr>
                </a:solidFill>
              </a:defRPr>
            </a:lvl3pPr>
            <a:lvl4pPr marL="1371360" indent="0">
              <a:buNone/>
              <a:defRPr sz="1425">
                <a:solidFill>
                  <a:schemeClr val="tx1">
                    <a:tint val="75000"/>
                  </a:schemeClr>
                </a:solidFill>
              </a:defRPr>
            </a:lvl4pPr>
            <a:lvl5pPr marL="1828479" indent="0">
              <a:buNone/>
              <a:defRPr sz="1425">
                <a:solidFill>
                  <a:schemeClr val="tx1">
                    <a:tint val="75000"/>
                  </a:schemeClr>
                </a:solidFill>
              </a:defRPr>
            </a:lvl5pPr>
            <a:lvl6pPr marL="2285600" indent="0">
              <a:buNone/>
              <a:defRPr sz="1425">
                <a:solidFill>
                  <a:schemeClr val="tx1">
                    <a:tint val="75000"/>
                  </a:schemeClr>
                </a:solidFill>
              </a:defRPr>
            </a:lvl6pPr>
            <a:lvl7pPr marL="2742720" indent="0">
              <a:buNone/>
              <a:defRPr sz="1425">
                <a:solidFill>
                  <a:schemeClr val="tx1">
                    <a:tint val="75000"/>
                  </a:schemeClr>
                </a:solidFill>
              </a:defRPr>
            </a:lvl7pPr>
            <a:lvl8pPr marL="3199840" indent="0">
              <a:buNone/>
              <a:defRPr sz="1425">
                <a:solidFill>
                  <a:schemeClr val="tx1">
                    <a:tint val="75000"/>
                  </a:schemeClr>
                </a:solidFill>
              </a:defRPr>
            </a:lvl8pPr>
            <a:lvl9pPr marL="3656960" indent="0">
              <a:buNone/>
              <a:defRPr sz="1425">
                <a:solidFill>
                  <a:schemeClr val="tx1">
                    <a:tint val="75000"/>
                  </a:schemeClr>
                </a:solidFill>
              </a:defRPr>
            </a:lvl9pPr>
          </a:lstStyle>
          <a:p>
            <a:pPr lvl="0"/>
            <a:r>
              <a:rPr lang="en-US" dirty="0" smtClean="0"/>
              <a:t>Click to Edit Section Subtitle</a:t>
            </a:r>
          </a:p>
        </p:txBody>
      </p:sp>
      <p:pic>
        <p:nvPicPr>
          <p:cNvPr id="9" name="Picture 2"/>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7373079" y="171450"/>
            <a:ext cx="1632069" cy="571500"/>
          </a:xfrm>
          <a:prstGeom prst="rect">
            <a:avLst/>
          </a:prstGeom>
          <a:noFill/>
        </p:spPr>
      </p:pic>
    </p:spTree>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Slide">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Tree>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411414" y="53580"/>
            <a:ext cx="6553200" cy="682228"/>
          </a:xfrm>
          <a:prstGeom prst="rect">
            <a:avLst/>
          </a:prstGeom>
        </p:spPr>
        <p:txBody>
          <a:bodyPr/>
          <a:lstStyle/>
          <a:p>
            <a:r>
              <a:rPr lang="en-US" smtClean="0"/>
              <a:t>Click to edit Master title style</a:t>
            </a:r>
            <a:endParaRPr lang="bg-BG"/>
          </a:p>
        </p:txBody>
      </p:sp>
      <p:sp>
        <p:nvSpPr>
          <p:cNvPr id="3" name="Text Placeholder 2"/>
          <p:cNvSpPr>
            <a:spLocks noGrp="1"/>
          </p:cNvSpPr>
          <p:nvPr>
            <p:ph type="body" sz="half" idx="1"/>
          </p:nvPr>
        </p:nvSpPr>
        <p:spPr>
          <a:xfrm>
            <a:off x="323851" y="951311"/>
            <a:ext cx="4171950" cy="3996928"/>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bg-BG"/>
          </a:p>
        </p:txBody>
      </p:sp>
      <p:sp>
        <p:nvSpPr>
          <p:cNvPr id="4" name="Content Placeholder 3"/>
          <p:cNvSpPr>
            <a:spLocks noGrp="1"/>
          </p:cNvSpPr>
          <p:nvPr>
            <p:ph sz="half" idx="2"/>
          </p:nvPr>
        </p:nvSpPr>
        <p:spPr>
          <a:xfrm>
            <a:off x="4648200" y="951311"/>
            <a:ext cx="4171950" cy="3996928"/>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bg-BG"/>
          </a:p>
        </p:txBody>
      </p:sp>
    </p:spTree>
    <p:extLst/>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229600" cy="3394075"/>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9062242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smtClean="0"/>
              <a:t>Click to edit Master title style</a:t>
            </a:r>
            <a:endParaRPr lang="en-US"/>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smtClean="0">
                <a:solidFill>
                  <a:schemeClr val="bg1"/>
                </a:solidFill>
              </a:rPr>
              <a:t>Click to edit Master title style</a:t>
            </a:r>
            <a:endParaRPr lang="en-US" sz="2800" dirty="0">
              <a:solidFill>
                <a:schemeClr val="bg1"/>
              </a:solidFill>
            </a:endParaRPr>
          </a:p>
        </p:txBody>
      </p:sp>
    </p:spTree>
    <p:extLst>
      <p:ext uri="{BB962C8B-B14F-4D97-AF65-F5344CB8AC3E}">
        <p14:creationId xmlns:p14="http://schemas.microsoft.com/office/powerpoint/2010/main" val="146926432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en-US" smtClean="0"/>
              <a:t>Click to edit Master title style</a:t>
            </a:r>
            <a:endParaRPr lang="en-US"/>
          </a:p>
        </p:txBody>
      </p:sp>
      <p:sp>
        <p:nvSpPr>
          <p:cNvPr id="3" name="Text Placeholder 2"/>
          <p:cNvSpPr>
            <a:spLocks noGrp="1"/>
          </p:cNvSpPr>
          <p:nvPr>
            <p:ph type="body" idx="1"/>
          </p:nvPr>
        </p:nvSpPr>
        <p:spPr>
          <a:xfrm>
            <a:off x="623888" y="3442098"/>
            <a:ext cx="7886700" cy="1125140"/>
          </a:xfrm>
        </p:spPr>
        <p:txBody>
          <a:bodyPr/>
          <a:lstStyle>
            <a:lvl1pPr marL="0" indent="0">
              <a:buNone/>
              <a:defRPr sz="1800"/>
            </a:lvl1pPr>
            <a:lvl2pPr marL="342900" indent="0">
              <a:buNone/>
              <a:defRPr sz="1500"/>
            </a:lvl2pPr>
            <a:lvl3pPr marL="685800" indent="0">
              <a:buNone/>
              <a:defRPr sz="135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pPr lvl="0"/>
            <a:r>
              <a:rPr lang="en-US" smtClean="0"/>
              <a:t>Click to edit Master text styles</a:t>
            </a: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485900"/>
            <a:ext cx="3810000" cy="30575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800600" y="1485900"/>
            <a:ext cx="3810000" cy="30575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273844"/>
            <a:ext cx="7886700" cy="994172"/>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630239" y="1260872"/>
            <a:ext cx="3868737"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630239" y="1878806"/>
            <a:ext cx="3868737" cy="276344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29150" y="1260872"/>
            <a:ext cx="3887788"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29150" y="1878806"/>
            <a:ext cx="3887788" cy="276344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9" y="342900"/>
            <a:ext cx="2949575" cy="1200150"/>
          </a:xfrm>
        </p:spPr>
        <p:txBody>
          <a:bodyPr anchor="b"/>
          <a:lstStyle>
            <a:lvl1pPr>
              <a:defRPr sz="2400"/>
            </a:lvl1pPr>
          </a:lstStyle>
          <a:p>
            <a:r>
              <a:rPr lang="en-US" smtClean="0"/>
              <a:t>Click to edit Master title style</a:t>
            </a:r>
            <a:endParaRPr lang="en-US"/>
          </a:p>
        </p:txBody>
      </p:sp>
      <p:sp>
        <p:nvSpPr>
          <p:cNvPr id="3" name="Content Placeholder 2"/>
          <p:cNvSpPr>
            <a:spLocks noGrp="1"/>
          </p:cNvSpPr>
          <p:nvPr>
            <p:ph idx="1"/>
          </p:nvPr>
        </p:nvSpPr>
        <p:spPr>
          <a:xfrm>
            <a:off x="3887788"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30239" y="1543050"/>
            <a:ext cx="2949575"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9" y="342900"/>
            <a:ext cx="2949575" cy="1200150"/>
          </a:xfrm>
        </p:spPr>
        <p:txBody>
          <a:bodyPr anchor="b"/>
          <a:lstStyle>
            <a:lvl1pPr>
              <a:defRPr sz="2400"/>
            </a:lvl1pPr>
          </a:lstStyle>
          <a:p>
            <a:r>
              <a:rPr lang="en-US" smtClean="0"/>
              <a:t>Click to edit Master title style</a:t>
            </a:r>
            <a:endParaRPr lang="en-US"/>
          </a:p>
        </p:txBody>
      </p:sp>
      <p:sp>
        <p:nvSpPr>
          <p:cNvPr id="3" name="Picture Placeholder 2"/>
          <p:cNvSpPr>
            <a:spLocks noGrp="1"/>
          </p:cNvSpPr>
          <p:nvPr>
            <p:ph type="pic" idx="1"/>
          </p:nvPr>
        </p:nvSpPr>
        <p:spPr>
          <a:xfrm>
            <a:off x="3887788"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30239" y="1543050"/>
            <a:ext cx="2949575"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171450"/>
            <a:ext cx="2057400" cy="437197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381000" y="171450"/>
            <a:ext cx="6019800" cy="437197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xAndClipArt" preserve="1">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381000" y="171450"/>
            <a:ext cx="7772400" cy="828675"/>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838200" y="1485900"/>
            <a:ext cx="3810000" cy="30575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Picture Placeholder 3"/>
          <p:cNvSpPr>
            <a:spLocks noGrp="1"/>
          </p:cNvSpPr>
          <p:nvPr>
            <p:ph type="clipArt" sz="half" idx="2"/>
          </p:nvPr>
        </p:nvSpPr>
        <p:spPr>
          <a:xfrm>
            <a:off x="4800600" y="1485900"/>
            <a:ext cx="3810000" cy="3057525"/>
          </a:xfrm>
        </p:spPr>
        <p:txBody>
          <a:bodyPr/>
          <a:lstStyle/>
          <a:p>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a:lvl1pPr>
          </a:lstStyle>
          <a:p>
            <a:fld id="{80CC6A0C-5777-6141-8161-40A51E54DA25}" type="datetimeFigureOut">
              <a:rPr lang="en-US" altLang="en-US"/>
              <a:pPr/>
              <a:t>12/4/18</a:t>
            </a:fld>
            <a:endParaRPr lang="en-US" alt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a:lvl1pPr>
          </a:lstStyle>
          <a:p>
            <a:fld id="{BB1B0572-E7E6-434E-BFB5-5CD3555E83A4}"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8782519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459581"/>
            <a:ext cx="5486400" cy="30861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01FA5FD1-732F-9047-B0F4-603D0EAC5CB0}" type="datetimeFigureOut">
              <a:rPr lang="en-US" altLang="en-US"/>
              <a:pPr/>
              <a:t>12/4/18</a:t>
            </a:fld>
            <a:endParaRPr lang="en-US" altLang="en-US"/>
          </a:p>
        </p:txBody>
      </p:sp>
      <p:sp>
        <p:nvSpPr>
          <p:cNvPr id="6"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110870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D56D54B9-89B7-A248-9210-3C9346164D0F}" type="datetimeFigureOut">
              <a:rPr lang="en-US" altLang="en-US"/>
              <a:pPr/>
              <a:t>12/4/18</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B5559CE1-75A0-2043-A1BB-26E32B46DEB8}" type="slidenum">
              <a:rPr lang="en-US" altLang="en-US"/>
              <a:pPr/>
              <a:t>‹#›</a:t>
            </a:fld>
            <a:endParaRPr lang="en-US" altLang="en-US"/>
          </a:p>
        </p:txBody>
      </p:sp>
    </p:spTree>
    <p:extLst>
      <p:ext uri="{BB962C8B-B14F-4D97-AF65-F5344CB8AC3E}">
        <p14:creationId xmlns:p14="http://schemas.microsoft.com/office/powerpoint/2010/main" val="16562204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EBE5339B-726A-CF41-B4A0-6109F9D8F0EB}" type="datetimeFigureOut">
              <a:rPr lang="en-US" altLang="en-US"/>
              <a:pPr/>
              <a:t>12/4/18</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5ED28FB-5F5E-B441-A1E3-774C424C6E37}" type="slidenum">
              <a:rPr lang="en-US" altLang="en-US"/>
              <a:pPr/>
              <a:t>‹#›</a:t>
            </a:fld>
            <a:endParaRPr lang="en-US" altLang="en-US"/>
          </a:p>
        </p:txBody>
      </p:sp>
    </p:spTree>
    <p:extLst>
      <p:ext uri="{BB962C8B-B14F-4D97-AF65-F5344CB8AC3E}">
        <p14:creationId xmlns:p14="http://schemas.microsoft.com/office/powerpoint/2010/main" val="4133984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Title_and_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8600" y="-19050"/>
            <a:ext cx="8279946" cy="387798"/>
          </a:xfrm>
          <a:prstGeom prst="rect">
            <a:avLst/>
          </a:prstGeom>
        </p:spPr>
        <p:txBody>
          <a:bodyPr wrap="square" anchor="t"/>
          <a:lstStyle>
            <a:lvl1pPr algn="l">
              <a:lnSpc>
                <a:spcPct val="90000"/>
              </a:lnSpc>
              <a:defRPr sz="2800" b="0">
                <a:solidFill>
                  <a:schemeClr val="bg1"/>
                </a:solidFill>
                <a:latin typeface="Century Schoolbook" charset="0"/>
                <a:ea typeface="Century Schoolbook" charset="0"/>
                <a:cs typeface="Century Schoolbook" charset="0"/>
              </a:defRPr>
            </a:lvl1pPr>
          </a:lstStyle>
          <a:p>
            <a:r>
              <a:rPr lang="en-US" dirty="0" smtClean="0"/>
              <a:t>Click to edit master title </a:t>
            </a:r>
            <a:endParaRPr lang="en-US" dirty="0"/>
          </a:p>
        </p:txBody>
      </p:sp>
      <p:sp>
        <p:nvSpPr>
          <p:cNvPr id="3" name="Content Placeholder 2"/>
          <p:cNvSpPr>
            <a:spLocks noGrp="1"/>
          </p:cNvSpPr>
          <p:nvPr>
            <p:ph sz="half" idx="1" hasCustomPrompt="1"/>
          </p:nvPr>
        </p:nvSpPr>
        <p:spPr>
          <a:xfrm>
            <a:off x="228600" y="819150"/>
            <a:ext cx="8495740" cy="3696094"/>
          </a:xfrm>
          <a:prstGeom prst="rect">
            <a:avLst/>
          </a:prstGeom>
        </p:spPr>
        <p:txBody>
          <a:bodyPr lIns="0" tIns="0" rIns="0" bIns="0">
            <a:normAutofit/>
          </a:bodyPr>
          <a:lstStyle>
            <a:lvl1pPr>
              <a:spcBef>
                <a:spcPts val="1200"/>
              </a:spcBef>
              <a:spcAft>
                <a:spcPts val="0"/>
              </a:spcAft>
              <a:defRPr sz="1800">
                <a:solidFill>
                  <a:schemeClr val="tx1"/>
                </a:solidFill>
                <a:latin typeface="Century Schoolbook" charset="0"/>
                <a:ea typeface="Century Schoolbook" charset="0"/>
                <a:cs typeface="Century Schoolbook" charset="0"/>
              </a:defRPr>
            </a:lvl1pPr>
            <a:lvl2pPr>
              <a:spcBef>
                <a:spcPts val="300"/>
              </a:spcBef>
              <a:spcAft>
                <a:spcPts val="0"/>
              </a:spcAft>
              <a:buFont typeface="Museo Sans For Dell" pitchFamily="2" charset="0"/>
              <a:buChar char="–"/>
              <a:defRPr sz="1600">
                <a:solidFill>
                  <a:schemeClr val="tx1"/>
                </a:solidFill>
                <a:latin typeface="Century Schoolbook" charset="0"/>
                <a:ea typeface="Century Schoolbook" charset="0"/>
                <a:cs typeface="Century Schoolbook" charset="0"/>
              </a:defRPr>
            </a:lvl2pPr>
            <a:lvl3pPr>
              <a:spcBef>
                <a:spcPts val="300"/>
              </a:spcBef>
              <a:spcAft>
                <a:spcPts val="0"/>
              </a:spcAft>
              <a:defRPr sz="1400">
                <a:solidFill>
                  <a:schemeClr val="tx1"/>
                </a:solidFill>
                <a:latin typeface="Century Schoolbook" charset="0"/>
                <a:ea typeface="Century Schoolbook" charset="0"/>
                <a:cs typeface="Century Schoolbook" charset="0"/>
              </a:defRPr>
            </a:lvl3pPr>
            <a:lvl4pPr>
              <a:spcBef>
                <a:spcPts val="300"/>
              </a:spcBef>
              <a:spcAft>
                <a:spcPts val="0"/>
              </a:spcAft>
              <a:defRPr sz="1200" baseline="0">
                <a:solidFill>
                  <a:schemeClr val="tx1"/>
                </a:solidFill>
                <a:latin typeface="Century Schoolbook" charset="0"/>
                <a:ea typeface="Century Schoolbook" charset="0"/>
                <a:cs typeface="Century Schoolbook" charset="0"/>
              </a:defRPr>
            </a:lvl4pPr>
            <a:lvl5pPr>
              <a:spcBef>
                <a:spcPts val="300"/>
              </a:spcBef>
              <a:spcAft>
                <a:spcPts val="0"/>
              </a:spcAft>
              <a:buClr>
                <a:schemeClr val="accent1"/>
              </a:buClr>
              <a:buNone/>
              <a:defRPr sz="11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p:txBody>
      </p:sp>
      <p:cxnSp>
        <p:nvCxnSpPr>
          <p:cNvPr id="20" name="Straight Connector 19"/>
          <p:cNvCxnSpPr>
            <a:cxnSpLocks noChangeShapeType="1"/>
          </p:cNvCxnSpPr>
          <p:nvPr/>
        </p:nvCxnSpPr>
        <p:spPr bwMode="auto">
          <a:xfrm>
            <a:off x="436563" y="4629150"/>
            <a:ext cx="8262035" cy="0"/>
          </a:xfrm>
          <a:prstGeom prst="line">
            <a:avLst/>
          </a:prstGeom>
          <a:noFill/>
          <a:ln w="9525">
            <a:solidFill>
              <a:srgbClr val="AAAAAA"/>
            </a:solidFill>
            <a:round/>
            <a:headEnd/>
            <a:tailEnd/>
          </a:ln>
        </p:spPr>
      </p:cxnSp>
    </p:spTree>
    <p:extLst>
      <p:ext uri="{BB962C8B-B14F-4D97-AF65-F5344CB8AC3E}">
        <p14:creationId xmlns:p14="http://schemas.microsoft.com/office/powerpoint/2010/main" val="944850209"/>
      </p:ext>
    </p:extLst>
  </p:cSld>
  <p:clrMapOvr>
    <a:masterClrMapping/>
  </p:clrMapOvr>
  <p:transition spd="med">
    <p:wipe dir="r"/>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Title_Only">
    <p:spTree>
      <p:nvGrpSpPr>
        <p:cNvPr id="1" name=""/>
        <p:cNvGrpSpPr/>
        <p:nvPr/>
      </p:nvGrpSpPr>
      <p:grpSpPr>
        <a:xfrm>
          <a:off x="0" y="0"/>
          <a:ext cx="0" cy="0"/>
          <a:chOff x="0" y="0"/>
          <a:chExt cx="0" cy="0"/>
        </a:xfrm>
      </p:grpSpPr>
      <p:sp>
        <p:nvSpPr>
          <p:cNvPr id="10" name="Title 1"/>
          <p:cNvSpPr>
            <a:spLocks noGrp="1"/>
          </p:cNvSpPr>
          <p:nvPr>
            <p:ph type="title" hasCustomPrompt="1"/>
          </p:nvPr>
        </p:nvSpPr>
        <p:spPr>
          <a:xfrm>
            <a:off x="425904" y="196172"/>
            <a:ext cx="8239126" cy="443198"/>
          </a:xfrm>
          <a:prstGeom prst="rect">
            <a:avLst/>
          </a:prstGeom>
        </p:spPr>
        <p:txBody>
          <a:bodyPr wrap="square" anchor="t"/>
          <a:lstStyle>
            <a:lvl1pPr>
              <a:lnSpc>
                <a:spcPct val="90000"/>
              </a:lnSpc>
              <a:defRPr sz="3200" b="0">
                <a:solidFill>
                  <a:schemeClr val="accent1"/>
                </a:solidFill>
                <a:latin typeface="Museo For Dell" pitchFamily="2" charset="0"/>
              </a:defRPr>
            </a:lvl1pPr>
          </a:lstStyle>
          <a:p>
            <a:r>
              <a:rPr lang="en-US" dirty="0" smtClean="0"/>
              <a:t>Click to edit master title</a:t>
            </a:r>
            <a:endParaRPr lang="en-US" dirty="0"/>
          </a:p>
        </p:txBody>
      </p:sp>
      <p:cxnSp>
        <p:nvCxnSpPr>
          <p:cNvPr id="8" name="Straight Connector 7"/>
          <p:cNvCxnSpPr>
            <a:cxnSpLocks noChangeShapeType="1"/>
          </p:cNvCxnSpPr>
          <p:nvPr userDrawn="1"/>
        </p:nvCxnSpPr>
        <p:spPr bwMode="auto">
          <a:xfrm>
            <a:off x="436563" y="4629150"/>
            <a:ext cx="8262035" cy="0"/>
          </a:xfrm>
          <a:prstGeom prst="line">
            <a:avLst/>
          </a:prstGeom>
          <a:noFill/>
          <a:ln w="9525">
            <a:solidFill>
              <a:srgbClr val="AAAAAA"/>
            </a:solidFill>
            <a:round/>
            <a:headEnd/>
            <a:tailEnd/>
          </a:ln>
        </p:spPr>
      </p:cxnSp>
    </p:spTree>
    <p:extLst>
      <p:ext uri="{BB962C8B-B14F-4D97-AF65-F5344CB8AC3E}">
        <p14:creationId xmlns:p14="http://schemas.microsoft.com/office/powerpoint/2010/main" val="406664761"/>
      </p:ext>
    </p:extLst>
  </p:cSld>
  <p:clrMapOvr>
    <a:masterClrMapping/>
  </p:clrMapOvr>
  <p:transition spd="med">
    <p:wipe dir="r"/>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Title_No Line">
    <p:spTree>
      <p:nvGrpSpPr>
        <p:cNvPr id="1" name=""/>
        <p:cNvGrpSpPr/>
        <p:nvPr/>
      </p:nvGrpSpPr>
      <p:grpSpPr>
        <a:xfrm>
          <a:off x="0" y="0"/>
          <a:ext cx="0" cy="0"/>
          <a:chOff x="0" y="0"/>
          <a:chExt cx="0" cy="0"/>
        </a:xfrm>
      </p:grpSpPr>
      <p:sp>
        <p:nvSpPr>
          <p:cNvPr id="10" name="Title 1"/>
          <p:cNvSpPr>
            <a:spLocks noGrp="1"/>
          </p:cNvSpPr>
          <p:nvPr>
            <p:ph type="title" hasCustomPrompt="1"/>
          </p:nvPr>
        </p:nvSpPr>
        <p:spPr>
          <a:xfrm>
            <a:off x="425904" y="196172"/>
            <a:ext cx="8239126" cy="387798"/>
          </a:xfrm>
          <a:prstGeom prst="rect">
            <a:avLst/>
          </a:prstGeom>
        </p:spPr>
        <p:txBody>
          <a:bodyPr wrap="square" anchor="t"/>
          <a:lstStyle>
            <a:lvl1pPr>
              <a:lnSpc>
                <a:spcPct val="90000"/>
              </a:lnSpc>
              <a:defRPr sz="2800" b="0">
                <a:solidFill>
                  <a:schemeClr val="accent1"/>
                </a:solidFill>
                <a:latin typeface="Century Schoolbook" charset="0"/>
                <a:ea typeface="Century Schoolbook" charset="0"/>
                <a:cs typeface="Century Schoolbook" charset="0"/>
              </a:defRPr>
            </a:lvl1pPr>
          </a:lstStyle>
          <a:p>
            <a:r>
              <a:rPr lang="en-US" dirty="0" smtClean="0"/>
              <a:t>Click to edit master title</a:t>
            </a:r>
            <a:endParaRPr lang="en-US" dirty="0"/>
          </a:p>
        </p:txBody>
      </p:sp>
    </p:spTree>
    <p:extLst>
      <p:ext uri="{BB962C8B-B14F-4D97-AF65-F5344CB8AC3E}">
        <p14:creationId xmlns:p14="http://schemas.microsoft.com/office/powerpoint/2010/main" val="1136929709"/>
      </p:ext>
    </p:extLst>
  </p:cSld>
  <p:clrMapOvr>
    <a:masterClrMapping/>
  </p:clrMapOvr>
  <p:transition spd="med">
    <p:wipe dir="r"/>
  </p:transition>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emf"/><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theme" Target="../theme/theme2.xml"/><Relationship Id="rId8" Type="http://schemas.openxmlformats.org/officeDocument/2006/relationships/image" Target="../media/image2.jpeg"/><Relationship Id="rId1" Type="http://schemas.openxmlformats.org/officeDocument/2006/relationships/slideLayout" Target="../slideLayouts/slideLayout12.xml"/><Relationship Id="rId2" Type="http://schemas.openxmlformats.org/officeDocument/2006/relationships/slideLayout" Target="../slideLayouts/slideLayout13.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28.xml"/><Relationship Id="rId12" Type="http://schemas.openxmlformats.org/officeDocument/2006/relationships/slideLayout" Target="../slideLayouts/slideLayout29.xml"/><Relationship Id="rId13" Type="http://schemas.openxmlformats.org/officeDocument/2006/relationships/theme" Target="../theme/theme3.xml"/><Relationship Id="rId14" Type="http://schemas.openxmlformats.org/officeDocument/2006/relationships/image" Target="../media/image6.wmf"/><Relationship Id="rId1" Type="http://schemas.openxmlformats.org/officeDocument/2006/relationships/slideLayout" Target="../slideLayouts/slideLayout18.xml"/><Relationship Id="rId2" Type="http://schemas.openxmlformats.org/officeDocument/2006/relationships/slideLayout" Target="../slideLayouts/slideLayout19.xml"/><Relationship Id="rId3" Type="http://schemas.openxmlformats.org/officeDocument/2006/relationships/slideLayout" Target="../slideLayouts/slideLayout20.xml"/><Relationship Id="rId4" Type="http://schemas.openxmlformats.org/officeDocument/2006/relationships/slideLayout" Target="../slideLayouts/slideLayout21.xml"/><Relationship Id="rId5" Type="http://schemas.openxmlformats.org/officeDocument/2006/relationships/slideLayout" Target="../slideLayouts/slideLayout22.xml"/><Relationship Id="rId6" Type="http://schemas.openxmlformats.org/officeDocument/2006/relationships/slideLayout" Target="../slideLayouts/slideLayout23.xml"/><Relationship Id="rId7" Type="http://schemas.openxmlformats.org/officeDocument/2006/relationships/slideLayout" Target="../slideLayouts/slideLayout24.xml"/><Relationship Id="rId8" Type="http://schemas.openxmlformats.org/officeDocument/2006/relationships/slideLayout" Target="../slideLayouts/slideLayout25.xml"/><Relationship Id="rId9" Type="http://schemas.openxmlformats.org/officeDocument/2006/relationships/slideLayout" Target="../slideLayouts/slideLayout26.xml"/><Relationship Id="rId10"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9" name="TextBox 11"/>
          <p:cNvSpPr txBox="1">
            <a:spLocks noChangeArrowheads="1"/>
          </p:cNvSpPr>
          <p:nvPr userDrawn="1"/>
        </p:nvSpPr>
        <p:spPr bwMode="auto">
          <a:xfrm>
            <a:off x="255588" y="4695825"/>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1050" b="1">
                <a:solidFill>
                  <a:schemeClr val="bg1"/>
                </a:solidFill>
              </a:rPr>
              <a:pPr marL="0" marR="0" indent="0" algn="l" defTabSz="457200" rtl="0" eaLnBrk="1" fontAlgn="base" latinLnBrk="0" hangingPunct="1">
                <a:lnSpc>
                  <a:spcPct val="100000"/>
                </a:lnSpc>
                <a:spcBef>
                  <a:spcPct val="0"/>
                </a:spcBef>
                <a:spcAft>
                  <a:spcPct val="0"/>
                </a:spcAft>
                <a:buClrTx/>
                <a:buSzTx/>
                <a:buFontTx/>
                <a:buNone/>
                <a:tabLst/>
                <a:defRPr/>
              </a:pPr>
              <a:t>‹#›</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a:t>
            </a:r>
            <a:r>
              <a:rPr lang="en-US" altLang="en-US" sz="1050" b="1" dirty="0" smtClean="0">
                <a:solidFill>
                  <a:schemeClr val="bg1"/>
                </a:solidFill>
              </a:rPr>
              <a:t>Introduction to Databases (F18): </a:t>
            </a:r>
            <a:r>
              <a:rPr lang="en-US" altLang="en-US" sz="1050" i="1" dirty="0" smtClean="0">
                <a:solidFill>
                  <a:schemeClr val="bg1"/>
                </a:solidFill>
              </a:rPr>
              <a:t>Lecture 13: No SQL, Normalization</a:t>
            </a:r>
          </a:p>
          <a:p>
            <a:r>
              <a:rPr lang="de-DE" altLang="en-US" sz="900" i="1" dirty="0" smtClean="0">
                <a:solidFill>
                  <a:schemeClr val="bg1"/>
                </a:solidFill>
              </a:rPr>
              <a:t>© Donald F. Ferguson, 2018</a:t>
            </a:r>
            <a:endParaRPr lang="en-US" altLang="en-US" sz="900" i="1" dirty="0">
              <a:solidFill>
                <a:schemeClr val="bg1"/>
              </a:solidFill>
            </a:endParaRPr>
          </a:p>
        </p:txBody>
      </p:sp>
      <p:pic>
        <p:nvPicPr>
          <p:cNvPr id="12" name="Picture 10"/>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Tree>
  </p:cSld>
  <p:clrMap bg1="lt1" tx1="dk1" bg2="lt2" tx2="dk2" accent1="accent1" accent2="accent2" accent3="accent3" accent4="accent4" accent5="accent5" accent6="accent6" hlink="hlink" folHlink="folHlink"/>
  <p:sldLayoutIdLst>
    <p:sldLayoutId id="2147493469" r:id="rId1"/>
    <p:sldLayoutId id="2147493474" r:id="rId2"/>
    <p:sldLayoutId id="2147493478" r:id="rId3"/>
    <p:sldLayoutId id="2147493475" r:id="rId4"/>
    <p:sldLayoutId id="2147493476" r:id="rId5"/>
    <p:sldLayoutId id="2147493477" r:id="rId6"/>
    <p:sldLayoutId id="2147493480" r:id="rId7"/>
    <p:sldLayoutId id="2147493572" r:id="rId8"/>
    <p:sldLayoutId id="2147493585" r:id="rId9"/>
    <p:sldLayoutId id="2147493586" r:id="rId10"/>
    <p:sldLayoutId id="2147493595" r:id="rId11"/>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8">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141648" y="4893752"/>
            <a:ext cx="918238" cy="147358"/>
          </a:xfrm>
          <a:prstGeom prst="rect">
            <a:avLst/>
          </a:prstGeom>
        </p:spPr>
        <p:txBody>
          <a:bodyPr vert="horz" lIns="36000" tIns="36000" rIns="36000" bIns="36000" rtlCol="0" anchor="ctr"/>
          <a:lstStyle>
            <a:lvl1pPr algn="l">
              <a:defRPr sz="750">
                <a:solidFill>
                  <a:schemeClr val="tx1">
                    <a:tint val="75000"/>
                  </a:schemeClr>
                </a:solidFill>
              </a:defRPr>
            </a:lvl1pPr>
          </a:lstStyle>
          <a:p>
            <a:pPr defTabSz="914240" fontAlgn="auto">
              <a:spcBef>
                <a:spcPts val="0"/>
              </a:spcBef>
              <a:spcAft>
                <a:spcPts val="0"/>
              </a:spcAft>
            </a:pPr>
            <a:fld id="{7A121623-BBB3-4AB7-910A-25A1390DA602}" type="datetime1">
              <a:rPr lang="en-US" smtClean="0">
                <a:solidFill>
                  <a:prstClr val="white">
                    <a:tint val="75000"/>
                  </a:prstClr>
                </a:solidFill>
                <a:latin typeface="Calibri"/>
                <a:ea typeface=""/>
              </a:rPr>
              <a:pPr defTabSz="914240" fontAlgn="auto">
                <a:spcBef>
                  <a:spcPts val="0"/>
                </a:spcBef>
                <a:spcAft>
                  <a:spcPts val="0"/>
                </a:spcAft>
              </a:pPr>
              <a:t>12/4/18</a:t>
            </a:fld>
            <a:endParaRPr lang="en-US" dirty="0">
              <a:solidFill>
                <a:prstClr val="white">
                  <a:tint val="75000"/>
                </a:prstClr>
              </a:solidFill>
              <a:latin typeface="Calibri"/>
              <a:ea typeface=""/>
            </a:endParaRPr>
          </a:p>
        </p:txBody>
      </p:sp>
      <p:sp>
        <p:nvSpPr>
          <p:cNvPr id="5" name="Footer Placeholder 4"/>
          <p:cNvSpPr>
            <a:spLocks noGrp="1"/>
          </p:cNvSpPr>
          <p:nvPr>
            <p:ph type="ftr" sz="quarter" idx="3"/>
          </p:nvPr>
        </p:nvSpPr>
        <p:spPr>
          <a:xfrm>
            <a:off x="1061085" y="4893752"/>
            <a:ext cx="7614783" cy="147358"/>
          </a:xfrm>
          <a:prstGeom prst="rect">
            <a:avLst/>
          </a:prstGeom>
        </p:spPr>
        <p:txBody>
          <a:bodyPr vert="horz" lIns="36000" tIns="36000" rIns="36000" bIns="36000" rtlCol="0" anchor="ctr"/>
          <a:lstStyle>
            <a:lvl1pPr algn="ctr">
              <a:defRPr sz="750">
                <a:solidFill>
                  <a:schemeClr val="tx1">
                    <a:tint val="75000"/>
                  </a:schemeClr>
                </a:solidFill>
              </a:defRPr>
            </a:lvl1pPr>
          </a:lstStyle>
          <a:p>
            <a:pPr defTabSz="914240" fontAlgn="auto">
              <a:spcBef>
                <a:spcPts val="0"/>
              </a:spcBef>
              <a:spcAft>
                <a:spcPts val="0"/>
              </a:spcAft>
            </a:pPr>
            <a:endParaRPr lang="en-US" dirty="0">
              <a:solidFill>
                <a:prstClr val="white">
                  <a:tint val="75000"/>
                </a:prstClr>
              </a:solidFill>
              <a:latin typeface="Calibri"/>
              <a:ea typeface=""/>
            </a:endParaRPr>
          </a:p>
        </p:txBody>
      </p:sp>
      <p:sp>
        <p:nvSpPr>
          <p:cNvPr id="6" name="Slide Number Placeholder 5"/>
          <p:cNvSpPr>
            <a:spLocks noGrp="1"/>
          </p:cNvSpPr>
          <p:nvPr>
            <p:ph type="sldNum" sz="quarter" idx="4"/>
          </p:nvPr>
        </p:nvSpPr>
        <p:spPr>
          <a:xfrm>
            <a:off x="8677069" y="4893752"/>
            <a:ext cx="321700" cy="147358"/>
          </a:xfrm>
          <a:prstGeom prst="rect">
            <a:avLst/>
          </a:prstGeom>
        </p:spPr>
        <p:txBody>
          <a:bodyPr vert="horz" lIns="36000" tIns="36000" rIns="36000" bIns="36000" rtlCol="0" anchor="ctr"/>
          <a:lstStyle>
            <a:lvl1pPr algn="r">
              <a:defRPr sz="750">
                <a:solidFill>
                  <a:schemeClr val="tx1">
                    <a:tint val="75000"/>
                  </a:schemeClr>
                </a:solidFill>
              </a:defRPr>
            </a:lvl1pPr>
          </a:lstStyle>
          <a:p>
            <a:pPr defTabSz="914240" fontAlgn="auto">
              <a:spcBef>
                <a:spcPts val="0"/>
              </a:spcBef>
              <a:spcAft>
                <a:spcPts val="0"/>
              </a:spcAft>
            </a:pPr>
            <a:fld id="{C014DD1E-5D91-48A3-AD6D-45FBA980D106}" type="slidenum">
              <a:rPr lang="en-US" smtClean="0">
                <a:solidFill>
                  <a:prstClr val="white">
                    <a:tint val="75000"/>
                  </a:prstClr>
                </a:solidFill>
                <a:latin typeface="Calibri"/>
                <a:ea typeface=""/>
              </a:rPr>
              <a:pPr defTabSz="914240" fontAlgn="auto">
                <a:spcBef>
                  <a:spcPts val="0"/>
                </a:spcBef>
                <a:spcAft>
                  <a:spcPts val="0"/>
                </a:spcAft>
              </a:pPr>
              <a:t>‹#›</a:t>
            </a:fld>
            <a:endParaRPr lang="en-US" dirty="0">
              <a:solidFill>
                <a:prstClr val="white">
                  <a:tint val="75000"/>
                </a:prstClr>
              </a:solidFill>
              <a:latin typeface="Calibri"/>
              <a:ea typeface=""/>
            </a:endParaRPr>
          </a:p>
        </p:txBody>
      </p:sp>
      <p:sp>
        <p:nvSpPr>
          <p:cNvPr id="2" name="Title Placeholder 1"/>
          <p:cNvSpPr>
            <a:spLocks noGrp="1"/>
          </p:cNvSpPr>
          <p:nvPr>
            <p:ph type="title"/>
          </p:nvPr>
        </p:nvSpPr>
        <p:spPr>
          <a:xfrm>
            <a:off x="142839" y="29681"/>
            <a:ext cx="8857131" cy="833662"/>
          </a:xfrm>
          <a:prstGeom prst="rect">
            <a:avLst/>
          </a:prstGeom>
        </p:spPr>
        <p:txBody>
          <a:bodyPr vert="horz" lIns="108000" tIns="36000" rIns="108000" bIns="36000" rtlCol="0" anchor="ctr" anchorCtr="0">
            <a:normAutofit/>
          </a:bodyPr>
          <a:lstStyle/>
          <a:p>
            <a:r>
              <a:rPr lang="en-US" dirty="0" smtClean="0"/>
              <a:t>Click to Edit Master Title Style</a:t>
            </a:r>
            <a:endParaRPr dirty="0"/>
          </a:p>
        </p:txBody>
      </p:sp>
      <p:sp>
        <p:nvSpPr>
          <p:cNvPr id="3" name="Text Placeholder 2"/>
          <p:cNvSpPr>
            <a:spLocks noGrp="1"/>
          </p:cNvSpPr>
          <p:nvPr>
            <p:ph type="body" idx="1"/>
          </p:nvPr>
        </p:nvSpPr>
        <p:spPr>
          <a:xfrm>
            <a:off x="142847" y="863343"/>
            <a:ext cx="8855923" cy="4177765"/>
          </a:xfrm>
          <a:prstGeom prst="rect">
            <a:avLst/>
          </a:prstGeom>
        </p:spPr>
        <p:txBody>
          <a:bodyPr vert="horz" lIns="108000" tIns="36000" rIns="108000" bIns="36000" rtlCol="0">
            <a:normAutofit/>
          </a:bodyPr>
          <a:lstStyle/>
          <a:p>
            <a:pPr lvl="0"/>
            <a:r>
              <a:rPr lang="en-US"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dirty="0"/>
          </a:p>
        </p:txBody>
      </p:sp>
    </p:spTree>
    <p:extLst>
      <p:ext uri="{BB962C8B-B14F-4D97-AF65-F5344CB8AC3E}">
        <p14:creationId xmlns:p14="http://schemas.microsoft.com/office/powerpoint/2010/main" val="551560494"/>
      </p:ext>
    </p:extLst>
  </p:cSld>
  <p:clrMap bg1="dk1" tx1="lt1" bg2="dk2" tx2="lt2" accent1="accent1" accent2="accent2" accent3="accent3" accent4="accent4" accent5="accent5" accent6="accent6" hlink="hlink" folHlink="folHlink"/>
  <p:sldLayoutIdLst>
    <p:sldLayoutId id="2147493588" r:id="rId1"/>
    <p:sldLayoutId id="2147493589" r:id="rId2"/>
    <p:sldLayoutId id="2147493590" r:id="rId3"/>
    <p:sldLayoutId id="2147493591" r:id="rId4"/>
    <p:sldLayoutId id="2147493593" r:id="rId5"/>
    <p:sldLayoutId id="2147493594" r:id="rId6"/>
  </p:sldLayoutIdLst>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hf hdr="0" ftr="0" dt="0"/>
  <p:txStyles>
    <p:titleStyle>
      <a:lvl1pPr algn="l" defTabSz="914240" rtl="0" eaLnBrk="1" latinLnBrk="0" hangingPunct="1">
        <a:lnSpc>
          <a:spcPct val="90000"/>
        </a:lnSpc>
        <a:spcBef>
          <a:spcPct val="0"/>
        </a:spcBef>
        <a:buNone/>
        <a:defRPr sz="3000" b="1" kern="1200">
          <a:solidFill>
            <a:srgbClr val="F3BE60"/>
          </a:solidFill>
          <a:latin typeface="+mj-lt"/>
          <a:ea typeface="+mj-ea"/>
          <a:cs typeface="+mj-cs"/>
        </a:defRPr>
      </a:lvl1pPr>
    </p:titleStyle>
    <p:bodyStyle>
      <a:lvl1pPr marL="228560" indent="-228560" algn="l" defTabSz="914240" rtl="0" eaLnBrk="1" latinLnBrk="0" hangingPunct="1">
        <a:lnSpc>
          <a:spcPct val="105000"/>
        </a:lnSpc>
        <a:spcBef>
          <a:spcPts val="450"/>
        </a:spcBef>
        <a:spcAft>
          <a:spcPts val="450"/>
        </a:spcAft>
        <a:buClr>
          <a:srgbClr val="F2B254"/>
        </a:buClr>
        <a:buSzPct val="100000"/>
        <a:buFont typeface="Wingdings" panose="05000000000000000000" pitchFamily="2" charset="2"/>
        <a:buChar char="§"/>
        <a:defRPr sz="2550" b="0" kern="1200">
          <a:solidFill>
            <a:schemeClr val="tx1"/>
          </a:solidFill>
          <a:latin typeface="+mn-lt"/>
          <a:ea typeface="+mn-ea"/>
          <a:cs typeface="+mn-cs"/>
        </a:defRPr>
      </a:lvl1pPr>
      <a:lvl2pPr marL="457120" indent="-173705" algn="l" defTabSz="914240" rtl="0" eaLnBrk="1" latinLnBrk="0" hangingPunct="1">
        <a:lnSpc>
          <a:spcPct val="105000"/>
        </a:lnSpc>
        <a:spcBef>
          <a:spcPts val="450"/>
        </a:spcBef>
        <a:spcAft>
          <a:spcPts val="450"/>
        </a:spcAft>
        <a:buClr>
          <a:schemeClr val="accent1"/>
        </a:buClr>
        <a:buSzPct val="80000"/>
        <a:buFont typeface="Wingdings" panose="05000000000000000000" pitchFamily="2" charset="2"/>
        <a:buChar char="§"/>
        <a:defRPr sz="2400" b="0" kern="1200">
          <a:solidFill>
            <a:schemeClr val="tx1"/>
          </a:solidFill>
          <a:latin typeface="+mn-lt"/>
          <a:ea typeface="+mn-ea"/>
          <a:cs typeface="+mn-cs"/>
        </a:defRPr>
      </a:lvl2pPr>
      <a:lvl3pPr marL="685680" indent="-173705" algn="l" defTabSz="914240" rtl="0" eaLnBrk="1" latinLnBrk="0" hangingPunct="1">
        <a:lnSpc>
          <a:spcPct val="105000"/>
        </a:lnSpc>
        <a:spcBef>
          <a:spcPts val="450"/>
        </a:spcBef>
        <a:spcAft>
          <a:spcPts val="450"/>
        </a:spcAft>
        <a:buClr>
          <a:srgbClr val="EF9A1D"/>
        </a:buClr>
        <a:buSzPct val="80000"/>
        <a:buFont typeface="Wingdings" panose="05000000000000000000" pitchFamily="2" charset="2"/>
        <a:buChar char="§"/>
        <a:defRPr sz="2250" b="0" kern="1200">
          <a:solidFill>
            <a:schemeClr val="tx1"/>
          </a:solidFill>
          <a:latin typeface="+mn-lt"/>
          <a:ea typeface="+mn-ea"/>
          <a:cs typeface="+mn-cs"/>
        </a:defRPr>
      </a:lvl3pPr>
      <a:lvl4pPr marL="914240" indent="-173705" algn="l" defTabSz="914240" rtl="0" eaLnBrk="1" latinLnBrk="0" hangingPunct="1">
        <a:lnSpc>
          <a:spcPct val="105000"/>
        </a:lnSpc>
        <a:spcBef>
          <a:spcPts val="450"/>
        </a:spcBef>
        <a:spcAft>
          <a:spcPts val="450"/>
        </a:spcAft>
        <a:buClr>
          <a:srgbClr val="ED9411"/>
        </a:buClr>
        <a:buSzPct val="80000"/>
        <a:buFont typeface="Wingdings" panose="05000000000000000000" pitchFamily="2" charset="2"/>
        <a:buChar char="§"/>
        <a:defRPr sz="2100" b="0" kern="1200">
          <a:solidFill>
            <a:schemeClr val="tx1"/>
          </a:solidFill>
          <a:latin typeface="+mn-lt"/>
          <a:ea typeface="+mn-ea"/>
          <a:cs typeface="+mn-cs"/>
        </a:defRPr>
      </a:lvl4pPr>
      <a:lvl5pPr marL="1142800" indent="-173705" algn="l" defTabSz="914240" rtl="0" eaLnBrk="1" latinLnBrk="0" hangingPunct="1">
        <a:lnSpc>
          <a:spcPct val="105000"/>
        </a:lnSpc>
        <a:spcBef>
          <a:spcPts val="450"/>
        </a:spcBef>
        <a:spcAft>
          <a:spcPts val="450"/>
        </a:spcAft>
        <a:buClr>
          <a:srgbClr val="E28D10"/>
        </a:buClr>
        <a:buSzPct val="80000"/>
        <a:buFont typeface="Wingdings" panose="05000000000000000000" pitchFamily="2" charset="2"/>
        <a:buChar char="§"/>
        <a:defRPr sz="1950" b="0" kern="1200">
          <a:solidFill>
            <a:schemeClr val="tx1"/>
          </a:solidFill>
          <a:latin typeface="+mn-lt"/>
          <a:ea typeface="+mn-ea"/>
          <a:cs typeface="+mn-cs"/>
        </a:defRPr>
      </a:lvl5pPr>
      <a:lvl6pPr marL="1371360" indent="-173705" algn="l" defTabSz="914240" rtl="0" eaLnBrk="1" latinLnBrk="0" hangingPunct="1">
        <a:lnSpc>
          <a:spcPct val="90000"/>
        </a:lnSpc>
        <a:spcBef>
          <a:spcPts val="600"/>
        </a:spcBef>
        <a:buClr>
          <a:schemeClr val="accent1"/>
        </a:buClr>
        <a:buSzPct val="80000"/>
        <a:buFont typeface="Arial" pitchFamily="34" charset="0"/>
        <a:buChar char="•"/>
        <a:defRPr sz="1500" kern="1200">
          <a:solidFill>
            <a:schemeClr val="tx1"/>
          </a:solidFill>
          <a:latin typeface="+mn-lt"/>
          <a:ea typeface="+mn-ea"/>
          <a:cs typeface="+mn-cs"/>
        </a:defRPr>
      </a:lvl6pPr>
      <a:lvl7pPr marL="1599920" indent="-173705" algn="l" defTabSz="914240" rtl="0" eaLnBrk="1" latinLnBrk="0" hangingPunct="1">
        <a:lnSpc>
          <a:spcPct val="90000"/>
        </a:lnSpc>
        <a:spcBef>
          <a:spcPts val="600"/>
        </a:spcBef>
        <a:buClr>
          <a:schemeClr val="accent1"/>
        </a:buClr>
        <a:buSzPct val="80000"/>
        <a:buFont typeface="Arial" pitchFamily="34" charset="0"/>
        <a:buChar char="•"/>
        <a:defRPr sz="1500" kern="1200">
          <a:solidFill>
            <a:schemeClr val="tx1"/>
          </a:solidFill>
          <a:latin typeface="+mn-lt"/>
          <a:ea typeface="+mn-ea"/>
          <a:cs typeface="+mn-cs"/>
        </a:defRPr>
      </a:lvl7pPr>
      <a:lvl8pPr marL="1828479" indent="-173705" algn="l" defTabSz="914240" rtl="0" eaLnBrk="1" latinLnBrk="0" hangingPunct="1">
        <a:lnSpc>
          <a:spcPct val="90000"/>
        </a:lnSpc>
        <a:spcBef>
          <a:spcPts val="600"/>
        </a:spcBef>
        <a:buClr>
          <a:schemeClr val="accent1"/>
        </a:buClr>
        <a:buSzPct val="80000"/>
        <a:buFont typeface="Arial" pitchFamily="34" charset="0"/>
        <a:buChar char="•"/>
        <a:defRPr sz="1500" kern="1200" baseline="0">
          <a:solidFill>
            <a:schemeClr val="tx1"/>
          </a:solidFill>
          <a:latin typeface="+mn-lt"/>
          <a:ea typeface="+mn-ea"/>
          <a:cs typeface="+mn-cs"/>
        </a:defRPr>
      </a:lvl8pPr>
      <a:lvl9pPr marL="2057040" indent="-173705" algn="l" defTabSz="914240" rtl="0" eaLnBrk="1" latinLnBrk="0" hangingPunct="1">
        <a:lnSpc>
          <a:spcPct val="90000"/>
        </a:lnSpc>
        <a:spcBef>
          <a:spcPts val="600"/>
        </a:spcBef>
        <a:buClr>
          <a:schemeClr val="accent1"/>
        </a:buClr>
        <a:buSzPct val="80000"/>
        <a:buFont typeface="Arial" pitchFamily="34" charset="0"/>
        <a:buChar char="•"/>
        <a:defRPr sz="1500" kern="1200" baseline="0">
          <a:solidFill>
            <a:schemeClr val="tx1"/>
          </a:solidFill>
          <a:latin typeface="+mn-lt"/>
          <a:ea typeface="+mn-ea"/>
          <a:cs typeface="+mn-cs"/>
        </a:defRPr>
      </a:lvl9pPr>
    </p:bodyStyle>
    <p:otherStyle>
      <a:defPPr>
        <a:defRPr/>
      </a:defPPr>
      <a:lvl1pPr marL="0" algn="l" defTabSz="914240" rtl="0" eaLnBrk="1" latinLnBrk="0" hangingPunct="1">
        <a:defRPr sz="1800" kern="1200">
          <a:solidFill>
            <a:schemeClr val="tx1"/>
          </a:solidFill>
          <a:latin typeface="+mn-lt"/>
          <a:ea typeface="+mn-ea"/>
          <a:cs typeface="+mn-cs"/>
        </a:defRPr>
      </a:lvl1pPr>
      <a:lvl2pPr marL="457120" algn="l" defTabSz="914240" rtl="0" eaLnBrk="1" latinLnBrk="0" hangingPunct="1">
        <a:defRPr sz="1800" kern="1200">
          <a:solidFill>
            <a:schemeClr val="tx1"/>
          </a:solidFill>
          <a:latin typeface="+mn-lt"/>
          <a:ea typeface="+mn-ea"/>
          <a:cs typeface="+mn-cs"/>
        </a:defRPr>
      </a:lvl2pPr>
      <a:lvl3pPr marL="914240" algn="l" defTabSz="914240" rtl="0" eaLnBrk="1" latinLnBrk="0" hangingPunct="1">
        <a:defRPr sz="1800" kern="1200">
          <a:solidFill>
            <a:schemeClr val="tx1"/>
          </a:solidFill>
          <a:latin typeface="+mn-lt"/>
          <a:ea typeface="+mn-ea"/>
          <a:cs typeface="+mn-cs"/>
        </a:defRPr>
      </a:lvl3pPr>
      <a:lvl4pPr marL="1371360" algn="l" defTabSz="914240" rtl="0" eaLnBrk="1" latinLnBrk="0" hangingPunct="1">
        <a:defRPr sz="1800" kern="1200">
          <a:solidFill>
            <a:schemeClr val="tx1"/>
          </a:solidFill>
          <a:latin typeface="+mn-lt"/>
          <a:ea typeface="+mn-ea"/>
          <a:cs typeface="+mn-cs"/>
        </a:defRPr>
      </a:lvl4pPr>
      <a:lvl5pPr marL="1828479" algn="l" defTabSz="914240" rtl="0" eaLnBrk="1" latinLnBrk="0" hangingPunct="1">
        <a:defRPr sz="1800" kern="1200">
          <a:solidFill>
            <a:schemeClr val="tx1"/>
          </a:solidFill>
          <a:latin typeface="+mn-lt"/>
          <a:ea typeface="+mn-ea"/>
          <a:cs typeface="+mn-cs"/>
        </a:defRPr>
      </a:lvl5pPr>
      <a:lvl6pPr marL="2285600" algn="l" defTabSz="914240" rtl="0" eaLnBrk="1" latinLnBrk="0" hangingPunct="1">
        <a:defRPr sz="1800" kern="1200">
          <a:solidFill>
            <a:schemeClr val="tx1"/>
          </a:solidFill>
          <a:latin typeface="+mn-lt"/>
          <a:ea typeface="+mn-ea"/>
          <a:cs typeface="+mn-cs"/>
        </a:defRPr>
      </a:lvl6pPr>
      <a:lvl7pPr marL="2742720" algn="l" defTabSz="914240" rtl="0" eaLnBrk="1" latinLnBrk="0" hangingPunct="1">
        <a:defRPr sz="1800" kern="1200">
          <a:solidFill>
            <a:schemeClr val="tx1"/>
          </a:solidFill>
          <a:latin typeface="+mn-lt"/>
          <a:ea typeface="+mn-ea"/>
          <a:cs typeface="+mn-cs"/>
        </a:defRPr>
      </a:lvl7pPr>
      <a:lvl8pPr marL="3199840" algn="l" defTabSz="914240" rtl="0" eaLnBrk="1" latinLnBrk="0" hangingPunct="1">
        <a:defRPr sz="1800" kern="1200">
          <a:solidFill>
            <a:schemeClr val="tx1"/>
          </a:solidFill>
          <a:latin typeface="+mn-lt"/>
          <a:ea typeface="+mn-ea"/>
          <a:cs typeface="+mn-cs"/>
        </a:defRPr>
      </a:lvl8pPr>
      <a:lvl9pPr marL="3656960" algn="l" defTabSz="91424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2" pos="1843">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81000" y="171450"/>
            <a:ext cx="7772400" cy="828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0488" tIns="44450" rIns="90488" bIns="44450" numCol="1" anchor="ctr" anchorCtr="0" compatLnSpc="1">
            <a:prstTxWarp prst="textNoShape">
              <a:avLst/>
            </a:prstTxWarp>
          </a:bodyPr>
          <a:lstStyle/>
          <a:p>
            <a:pPr lvl="0"/>
            <a:r>
              <a:rPr lang="en-US" altLang="en-US"/>
              <a:t>Click to edit Master title style</a:t>
            </a:r>
          </a:p>
        </p:txBody>
      </p:sp>
      <p:sp>
        <p:nvSpPr>
          <p:cNvPr id="1027" name="Rectangle 3"/>
          <p:cNvSpPr>
            <a:spLocks noGrp="1" noChangeArrowheads="1"/>
          </p:cNvSpPr>
          <p:nvPr>
            <p:ph type="body" idx="1"/>
          </p:nvPr>
        </p:nvSpPr>
        <p:spPr bwMode="auto">
          <a:xfrm>
            <a:off x="838200" y="1485900"/>
            <a:ext cx="7772400" cy="305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0488" tIns="44450" rIns="90488" bIns="4445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p:cNvSpPr>
            <a:spLocks noChangeArrowheads="1"/>
          </p:cNvSpPr>
          <p:nvPr/>
        </p:nvSpPr>
        <p:spPr bwMode="auto">
          <a:xfrm>
            <a:off x="93664" y="4864740"/>
            <a:ext cx="4240745" cy="2289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7866" tIns="33338" rIns="67866" bIns="33338" anchor="ctr">
            <a:spAutoFit/>
          </a:bodyPr>
          <a:lstStyle/>
          <a:p>
            <a:pPr defTabSz="685800" eaLnBrk="0" hangingPunct="0"/>
            <a:r>
              <a:rPr lang="en-US" altLang="en-US" sz="1050" smtClean="0">
                <a:solidFill>
                  <a:srgbClr val="005400"/>
                </a:solidFill>
                <a:latin typeface="Book Antiqua" charset="0"/>
                <a:ea typeface=""/>
              </a:rPr>
              <a:t>Database Management Systems, 3ed, R. Ramakrishnan and J. Gehrke</a:t>
            </a:r>
          </a:p>
        </p:txBody>
      </p:sp>
      <p:sp>
        <p:nvSpPr>
          <p:cNvPr id="1029" name="Rectangle 5"/>
          <p:cNvSpPr>
            <a:spLocks noChangeArrowheads="1"/>
          </p:cNvSpPr>
          <p:nvPr/>
        </p:nvSpPr>
        <p:spPr bwMode="auto">
          <a:xfrm>
            <a:off x="8743347" y="4864740"/>
            <a:ext cx="308579" cy="2289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7866" tIns="33338" rIns="67866" bIns="33338" anchor="ctr">
            <a:spAutoFit/>
          </a:bodyPr>
          <a:lstStyle/>
          <a:p>
            <a:pPr algn="r" defTabSz="685800" eaLnBrk="0" hangingPunct="0"/>
            <a:fld id="{E70E887D-1C5D-0847-9617-CAA0BD34CEB8}" type="slidenum">
              <a:rPr lang="en-US" altLang="en-US" sz="1050" smtClean="0">
                <a:solidFill>
                  <a:srgbClr val="005400"/>
                </a:solidFill>
                <a:latin typeface="Book Antiqua" charset="0"/>
                <a:ea typeface=""/>
              </a:rPr>
              <a:pPr algn="r" defTabSz="685800" eaLnBrk="0" hangingPunct="0"/>
              <a:t>‹#›</a:t>
            </a:fld>
            <a:endParaRPr lang="en-US" altLang="en-US" sz="1050" smtClean="0">
              <a:solidFill>
                <a:srgbClr val="005400"/>
              </a:solidFill>
              <a:latin typeface="Book Antiqua" charset="0"/>
              <a:ea typeface=""/>
            </a:endParaRPr>
          </a:p>
        </p:txBody>
      </p:sp>
      <p:pic>
        <p:nvPicPr>
          <p:cNvPr id="1030" name="Picture 6"/>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0"/>
            <a:ext cx="1485900" cy="7786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1979879309"/>
      </p:ext>
    </p:extLst>
  </p:cSld>
  <p:clrMap bg1="lt1" tx1="dk1" bg2="lt2" tx2="dk2" accent1="accent1" accent2="accent2" accent3="accent3" accent4="accent4" accent5="accent5" accent6="accent6" hlink="hlink" folHlink="folHlink"/>
  <p:sldLayoutIdLst>
    <p:sldLayoutId id="2147493597" r:id="rId1"/>
    <p:sldLayoutId id="2147493598" r:id="rId2"/>
    <p:sldLayoutId id="2147493599" r:id="rId3"/>
    <p:sldLayoutId id="2147493600" r:id="rId4"/>
    <p:sldLayoutId id="2147493601" r:id="rId5"/>
    <p:sldLayoutId id="2147493602" r:id="rId6"/>
    <p:sldLayoutId id="2147493603" r:id="rId7"/>
    <p:sldLayoutId id="2147493604" r:id="rId8"/>
    <p:sldLayoutId id="2147493605" r:id="rId9"/>
    <p:sldLayoutId id="2147493606" r:id="rId10"/>
    <p:sldLayoutId id="2147493607" r:id="rId11"/>
    <p:sldLayoutId id="2147493608" r:id="rId12"/>
  </p:sldLayoutIdLst>
  <p:txStyles>
    <p:titleStyle>
      <a:lvl1pPr algn="l" rtl="0" eaLnBrk="0" fontAlgn="base" hangingPunct="0">
        <a:spcBef>
          <a:spcPct val="0"/>
        </a:spcBef>
        <a:spcAft>
          <a:spcPct val="0"/>
        </a:spcAft>
        <a:defRPr sz="3000" i="1" kern="1200">
          <a:solidFill>
            <a:schemeClr val="tx2"/>
          </a:solidFill>
          <a:latin typeface="+mj-lt"/>
          <a:ea typeface="+mj-ea"/>
          <a:cs typeface="+mj-cs"/>
        </a:defRPr>
      </a:lvl1pPr>
      <a:lvl2pPr algn="l" rtl="0" eaLnBrk="0" fontAlgn="base" hangingPunct="0">
        <a:spcBef>
          <a:spcPct val="0"/>
        </a:spcBef>
        <a:spcAft>
          <a:spcPct val="0"/>
        </a:spcAft>
        <a:defRPr sz="3000" i="1">
          <a:solidFill>
            <a:schemeClr val="tx2"/>
          </a:solidFill>
          <a:latin typeface="Book Antiqua" charset="0"/>
        </a:defRPr>
      </a:lvl2pPr>
      <a:lvl3pPr algn="l" rtl="0" eaLnBrk="0" fontAlgn="base" hangingPunct="0">
        <a:spcBef>
          <a:spcPct val="0"/>
        </a:spcBef>
        <a:spcAft>
          <a:spcPct val="0"/>
        </a:spcAft>
        <a:defRPr sz="3000" i="1">
          <a:solidFill>
            <a:schemeClr val="tx2"/>
          </a:solidFill>
          <a:latin typeface="Book Antiqua" charset="0"/>
        </a:defRPr>
      </a:lvl3pPr>
      <a:lvl4pPr algn="l" rtl="0" eaLnBrk="0" fontAlgn="base" hangingPunct="0">
        <a:spcBef>
          <a:spcPct val="0"/>
        </a:spcBef>
        <a:spcAft>
          <a:spcPct val="0"/>
        </a:spcAft>
        <a:defRPr sz="3000" i="1">
          <a:solidFill>
            <a:schemeClr val="tx2"/>
          </a:solidFill>
          <a:latin typeface="Book Antiqua" charset="0"/>
        </a:defRPr>
      </a:lvl4pPr>
      <a:lvl5pPr algn="l" rtl="0" eaLnBrk="0" fontAlgn="base" hangingPunct="0">
        <a:spcBef>
          <a:spcPct val="0"/>
        </a:spcBef>
        <a:spcAft>
          <a:spcPct val="0"/>
        </a:spcAft>
        <a:defRPr sz="3000" i="1">
          <a:solidFill>
            <a:schemeClr val="tx2"/>
          </a:solidFill>
          <a:latin typeface="Book Antiqua" charset="0"/>
        </a:defRPr>
      </a:lvl5pPr>
      <a:lvl6pPr marL="342900" algn="l" rtl="0" eaLnBrk="0" fontAlgn="base" hangingPunct="0">
        <a:spcBef>
          <a:spcPct val="0"/>
        </a:spcBef>
        <a:spcAft>
          <a:spcPct val="0"/>
        </a:spcAft>
        <a:defRPr sz="3000" i="1">
          <a:solidFill>
            <a:schemeClr val="tx2"/>
          </a:solidFill>
          <a:latin typeface="Book Antiqua" charset="0"/>
        </a:defRPr>
      </a:lvl6pPr>
      <a:lvl7pPr marL="685800" algn="l" rtl="0" eaLnBrk="0" fontAlgn="base" hangingPunct="0">
        <a:spcBef>
          <a:spcPct val="0"/>
        </a:spcBef>
        <a:spcAft>
          <a:spcPct val="0"/>
        </a:spcAft>
        <a:defRPr sz="3000" i="1">
          <a:solidFill>
            <a:schemeClr val="tx2"/>
          </a:solidFill>
          <a:latin typeface="Book Antiqua" charset="0"/>
        </a:defRPr>
      </a:lvl7pPr>
      <a:lvl8pPr marL="1028700" algn="l" rtl="0" eaLnBrk="0" fontAlgn="base" hangingPunct="0">
        <a:spcBef>
          <a:spcPct val="0"/>
        </a:spcBef>
        <a:spcAft>
          <a:spcPct val="0"/>
        </a:spcAft>
        <a:defRPr sz="3000" i="1">
          <a:solidFill>
            <a:schemeClr val="tx2"/>
          </a:solidFill>
          <a:latin typeface="Book Antiqua" charset="0"/>
        </a:defRPr>
      </a:lvl8pPr>
      <a:lvl9pPr marL="1371600" algn="l" rtl="0" eaLnBrk="0" fontAlgn="base" hangingPunct="0">
        <a:spcBef>
          <a:spcPct val="0"/>
        </a:spcBef>
        <a:spcAft>
          <a:spcPct val="0"/>
        </a:spcAft>
        <a:defRPr sz="3000" i="1">
          <a:solidFill>
            <a:schemeClr val="tx2"/>
          </a:solidFill>
          <a:latin typeface="Book Antiqua" charset="0"/>
        </a:defRPr>
      </a:lvl9pPr>
    </p:titleStyle>
    <p:bodyStyle>
      <a:lvl1pPr marL="257175" indent="-257175" algn="l" rtl="0" eaLnBrk="0" fontAlgn="base" hangingPunct="0">
        <a:spcBef>
          <a:spcPct val="20000"/>
        </a:spcBef>
        <a:spcAft>
          <a:spcPct val="0"/>
        </a:spcAft>
        <a:buClr>
          <a:schemeClr val="tx1"/>
        </a:buClr>
        <a:buSzPct val="75000"/>
        <a:buFont typeface="Wingdings" charset="2"/>
        <a:buChar char="v"/>
        <a:defRPr sz="2100" kern="1200">
          <a:solidFill>
            <a:schemeClr val="tx1"/>
          </a:solidFill>
          <a:latin typeface="+mn-lt"/>
          <a:ea typeface="+mn-ea"/>
          <a:cs typeface="+mn-cs"/>
        </a:defRPr>
      </a:lvl1pPr>
      <a:lvl2pPr marL="557213" indent="-214313" algn="l" rtl="0" eaLnBrk="0" fontAlgn="base" hangingPunct="0">
        <a:spcBef>
          <a:spcPct val="20000"/>
        </a:spcBef>
        <a:spcAft>
          <a:spcPct val="0"/>
        </a:spcAft>
        <a:buClr>
          <a:schemeClr val="tx1"/>
        </a:buClr>
        <a:buFont typeface="Wingdings" charset="2"/>
        <a:buChar char="§"/>
        <a:defRPr sz="1800" kern="1200">
          <a:solidFill>
            <a:schemeClr val="tx1"/>
          </a:solidFill>
          <a:latin typeface="+mn-lt"/>
          <a:ea typeface="+mn-ea"/>
          <a:cs typeface="+mn-cs"/>
        </a:defRPr>
      </a:lvl2pPr>
      <a:lvl3pPr marL="857250" indent="-171450" algn="l" rtl="0" eaLnBrk="0" fontAlgn="base" hangingPunct="0">
        <a:spcBef>
          <a:spcPct val="20000"/>
        </a:spcBef>
        <a:spcAft>
          <a:spcPct val="0"/>
        </a:spcAft>
        <a:buClr>
          <a:schemeClr val="tx1"/>
        </a:buClr>
        <a:buChar char="•"/>
        <a:defRPr sz="1800" kern="1200">
          <a:solidFill>
            <a:schemeClr val="tx1"/>
          </a:solidFill>
          <a:latin typeface="+mn-lt"/>
          <a:ea typeface="+mn-ea"/>
          <a:cs typeface="+mn-cs"/>
        </a:defRPr>
      </a:lvl3pPr>
      <a:lvl4pPr marL="1200150" indent="-171450" algn="l" rtl="0" eaLnBrk="0" fontAlgn="base" hangingPunct="0">
        <a:spcBef>
          <a:spcPct val="20000"/>
        </a:spcBef>
        <a:spcAft>
          <a:spcPct val="0"/>
        </a:spcAft>
        <a:buClr>
          <a:schemeClr val="tx1"/>
        </a:buClr>
        <a:buChar char="•"/>
        <a:defRPr kern="1200">
          <a:solidFill>
            <a:schemeClr val="tx1"/>
          </a:solidFill>
          <a:latin typeface="+mn-lt"/>
          <a:ea typeface="+mn-ea"/>
          <a:cs typeface="+mn-cs"/>
        </a:defRPr>
      </a:lvl4pPr>
      <a:lvl5pPr marL="1543050" indent="-171450" algn="l" rtl="0" eaLnBrk="0" fontAlgn="base" hangingPunct="0">
        <a:spcBef>
          <a:spcPct val="20000"/>
        </a:spcBef>
        <a:spcAft>
          <a:spcPct val="0"/>
        </a:spcAft>
        <a:buClr>
          <a:schemeClr val="tx1"/>
        </a:buClr>
        <a:buChar char="•"/>
        <a:defRPr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jpeg"/><Relationship Id="rId4" Type="http://schemas.openxmlformats.org/officeDocument/2006/relationships/image" Target="../media/image1.emf"/><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6.png"/><Relationship Id="rId3" Type="http://schemas.openxmlformats.org/officeDocument/2006/relationships/image" Target="../media/image2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8.png"/><Relationship Id="rId3" Type="http://schemas.openxmlformats.org/officeDocument/2006/relationships/image" Target="../media/image2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8.png"/><Relationship Id="rId3" Type="http://schemas.openxmlformats.org/officeDocument/2006/relationships/image" Target="../media/image3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5.png"/></Relationships>
</file>

<file path=ppt/slides/_rels/slide26.xml.rels><?xml version="1.0" encoding="UTF-8" standalone="yes"?>
<Relationships xmlns="http://schemas.openxmlformats.org/package/2006/relationships"><Relationship Id="rId3" Type="http://schemas.openxmlformats.org/officeDocument/2006/relationships/image" Target="../media/image18.jpeg"/><Relationship Id="rId4" Type="http://schemas.openxmlformats.org/officeDocument/2006/relationships/image" Target="../media/image1.emf"/><Relationship Id="rId1" Type="http://schemas.openxmlformats.org/officeDocument/2006/relationships/slideLayout" Target="../slideLayouts/slideLayout10.xml"/><Relationship Id="rId2" Type="http://schemas.openxmlformats.org/officeDocument/2006/relationships/notesSlide" Target="../notesSlides/notesSlide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7.png"/><Relationship Id="rId3" Type="http://schemas.openxmlformats.org/officeDocument/2006/relationships/image" Target="../media/image3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9.png"/><Relationship Id="rId3" Type="http://schemas.openxmlformats.org/officeDocument/2006/relationships/hyperlink" Target="https://graph.facebook.com/v3.2/me/posts?access_token"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hyperlink" Target="https://graph.facebook.com/v3.2/me/posts?access_token" TargetMode="External"/><Relationship Id="rId3" Type="http://schemas.openxmlformats.org/officeDocument/2006/relationships/image" Target="../media/image4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18.jpeg"/><Relationship Id="rId4" Type="http://schemas.openxmlformats.org/officeDocument/2006/relationships/image" Target="../media/image1.emf"/><Relationship Id="rId1" Type="http://schemas.openxmlformats.org/officeDocument/2006/relationships/slideLayout" Target="../slideLayouts/slideLayout10.xml"/><Relationship Id="rId2" Type="http://schemas.openxmlformats.org/officeDocument/2006/relationships/notesSlide" Target="../notesSlides/notesSlide5.xml"/></Relationships>
</file>

<file path=ppt/slides/_rels/slide35.xml.rels><?xml version="1.0" encoding="UTF-8" standalone="yes"?>
<Relationships xmlns="http://schemas.openxmlformats.org/package/2006/relationships"><Relationship Id="rId3" Type="http://schemas.openxmlformats.org/officeDocument/2006/relationships/hyperlink" Target="https://developer.linkedin.com/docs/rest-api)" TargetMode="External"/><Relationship Id="rId4" Type="http://schemas.openxmlformats.org/officeDocument/2006/relationships/hyperlink" Target="https://developers.facebook.com/docs/instagram-api)" TargetMode="External"/><Relationship Id="rId5" Type="http://schemas.openxmlformats.org/officeDocument/2006/relationships/hyperlink" Target="https://developers.google.com/knowledge-graph/)" TargetMode="External"/><Relationship Id="rId1" Type="http://schemas.openxmlformats.org/officeDocument/2006/relationships/slideLayout" Target="../slideLayouts/slideLayout7.xml"/><Relationship Id="rId2" Type="http://schemas.openxmlformats.org/officeDocument/2006/relationships/hyperlink" Target="https://developers.facebook.com/docs/graph-api/)"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17.jpeg"/><Relationship Id="rId4" Type="http://schemas.openxmlformats.org/officeDocument/2006/relationships/image" Target="../media/image1.emf"/><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37.xml.rels><?xml version="1.0" encoding="UTF-8" standalone="yes"?>
<Relationships xmlns="http://schemas.openxmlformats.org/package/2006/relationships"><Relationship Id="rId3" Type="http://schemas.openxmlformats.org/officeDocument/2006/relationships/hyperlink" Target="http://softuni.bg/" TargetMode="External"/><Relationship Id="rId4" Type="http://schemas.openxmlformats.org/officeDocument/2006/relationships/hyperlink" Target="http://creativecommons.org/licenses/by-nc-sa/4.0/" TargetMode="External"/><Relationship Id="rId5" Type="http://schemas.openxmlformats.org/officeDocument/2006/relationships/image" Target="../media/image42.png"/><Relationship Id="rId6" Type="http://schemas.openxmlformats.org/officeDocument/2006/relationships/image" Target="../media/image43.png"/><Relationship Id="rId7" Type="http://schemas.openxmlformats.org/officeDocument/2006/relationships/hyperlink" Target="http://softuni.org/" TargetMode="External"/><Relationship Id="rId8" Type="http://schemas.openxmlformats.org/officeDocument/2006/relationships/image" Target="../media/image4.png"/><Relationship Id="rId1" Type="http://schemas.openxmlformats.org/officeDocument/2006/relationships/slideLayout" Target="../slideLayouts/slideLayout12.xml"/><Relationship Id="rId2" Type="http://schemas.openxmlformats.org/officeDocument/2006/relationships/notesSlide" Target="../notesSlides/notesSlide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4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hyperlink" Target="http://redis.io/" TargetMode="External"/><Relationship Id="rId3" Type="http://schemas.openxmlformats.org/officeDocument/2006/relationships/image" Target="../media/image45.pn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image" Target="../media/image10.tiff"/></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hyperlink" Target="http://blog.serverfault.com/2011/02/11/stack-exchanges-architecture-in-bullet-points/" TargetMode="External"/><Relationship Id="rId3" Type="http://schemas.openxmlformats.org/officeDocument/2006/relationships/image" Target="../media/image4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47.png"/><Relationship Id="rId3" Type="http://schemas.openxmlformats.org/officeDocument/2006/relationships/image" Target="../media/image4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hyperlink" Target="http://try.redis.io/"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hyperlink" Target="http://redis.io/commands#sorted_set"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hyperlink" Target="http://redis.io/commands#pubsub"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tiff"/><Relationship Id="rId3" Type="http://schemas.openxmlformats.org/officeDocument/2006/relationships/image" Target="../media/image14.tiff"/></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3" Type="http://schemas.openxmlformats.org/officeDocument/2006/relationships/image" Target="../media/image49.png"/><Relationship Id="rId4" Type="http://schemas.openxmlformats.org/officeDocument/2006/relationships/image" Target="../media/image50.png"/><Relationship Id="rId1" Type="http://schemas.openxmlformats.org/officeDocument/2006/relationships/slideLayout" Target="../slideLayouts/slideLayout13.xml"/><Relationship Id="rId2" Type="http://schemas.openxmlformats.org/officeDocument/2006/relationships/notesSlide" Target="../notesSlides/notesSlide8.xml"/></Relationships>
</file>

<file path=ppt/slides/_rels/slide52.xml.rels><?xml version="1.0" encoding="UTF-8" standalone="yes"?>
<Relationships xmlns="http://schemas.openxmlformats.org/package/2006/relationships"><Relationship Id="rId3" Type="http://schemas.openxmlformats.org/officeDocument/2006/relationships/image" Target="../media/image17.jpeg"/><Relationship Id="rId4" Type="http://schemas.openxmlformats.org/officeDocument/2006/relationships/image" Target="../media/image1.emf"/><Relationship Id="rId1" Type="http://schemas.openxmlformats.org/officeDocument/2006/relationships/slideLayout" Target="../slideLayouts/slideLayout17.xml"/><Relationship Id="rId2" Type="http://schemas.openxmlformats.org/officeDocument/2006/relationships/notesSlide" Target="../notesSlides/notesSlide9.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1.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2.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3.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4.tiff"/></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5.tiff"/></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6.tiff"/></Relationships>
</file>

<file path=ppt/slides/_rels/slide59.xml.rels><?xml version="1.0" encoding="UTF-8" standalone="yes"?>
<Relationships xmlns="http://schemas.openxmlformats.org/package/2006/relationships"><Relationship Id="rId3" Type="http://schemas.openxmlformats.org/officeDocument/2006/relationships/image" Target="../media/image58.png"/><Relationship Id="rId4" Type="http://schemas.openxmlformats.org/officeDocument/2006/relationships/image" Target="../media/image59.png"/><Relationship Id="rId1" Type="http://schemas.openxmlformats.org/officeDocument/2006/relationships/slideLayout" Target="../slideLayouts/slideLayout7.xml"/><Relationship Id="rId2" Type="http://schemas.openxmlformats.org/officeDocument/2006/relationships/image" Target="../media/image5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0.png"/><Relationship Id="rId3" Type="http://schemas.openxmlformats.org/officeDocument/2006/relationships/image" Target="../media/image61.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2.png"/></Relationships>
</file>

<file path=ppt/slides/_rels/slide62.xml.rels><?xml version="1.0" encoding="UTF-8" standalone="yes"?>
<Relationships xmlns="http://schemas.openxmlformats.org/package/2006/relationships"><Relationship Id="rId3" Type="http://schemas.openxmlformats.org/officeDocument/2006/relationships/image" Target="../media/image17.jpeg"/><Relationship Id="rId4" Type="http://schemas.openxmlformats.org/officeDocument/2006/relationships/image" Target="../media/image1.emf"/><Relationship Id="rId1" Type="http://schemas.openxmlformats.org/officeDocument/2006/relationships/slideLayout" Target="../slideLayouts/slideLayout11.xml"/><Relationship Id="rId2" Type="http://schemas.openxmlformats.org/officeDocument/2006/relationships/notesSlide" Target="../notesSlides/notesSlide10.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3.png"/></Relationships>
</file>

<file path=ppt/slides/_rels/slide64.xml.rels><?xml version="1.0" encoding="UTF-8" standalone="yes"?>
<Relationships xmlns="http://schemas.openxmlformats.org/package/2006/relationships"><Relationship Id="rId3" Type="http://schemas.openxmlformats.org/officeDocument/2006/relationships/image" Target="../media/image17.jpeg"/><Relationship Id="rId4" Type="http://schemas.openxmlformats.org/officeDocument/2006/relationships/image" Target="../media/image1.emf"/><Relationship Id="rId1" Type="http://schemas.openxmlformats.org/officeDocument/2006/relationships/slideLayout" Target="../slideLayouts/slideLayout11.xml"/><Relationship Id="rId2" Type="http://schemas.openxmlformats.org/officeDocument/2006/relationships/notesSlide" Target="../notesSlides/notesSlide11.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3.xml"/></Relationships>
</file>

<file path=ppt/slides/_rels/slide67.xml.rels><?xml version="1.0" encoding="UTF-8" standalone="yes"?>
<Relationships xmlns="http://schemas.openxmlformats.org/package/2006/relationships"><Relationship Id="rId9" Type="http://schemas.openxmlformats.org/officeDocument/2006/relationships/image" Target="../media/image66.wmf"/><Relationship Id="rId20" Type="http://schemas.openxmlformats.org/officeDocument/2006/relationships/oleObject" Target="../embeddings/oleObject9.bin"/><Relationship Id="rId21" Type="http://schemas.openxmlformats.org/officeDocument/2006/relationships/image" Target="../media/image72.wmf"/><Relationship Id="rId10" Type="http://schemas.openxmlformats.org/officeDocument/2006/relationships/oleObject" Target="../embeddings/oleObject4.bin"/><Relationship Id="rId11" Type="http://schemas.openxmlformats.org/officeDocument/2006/relationships/image" Target="../media/image67.wmf"/><Relationship Id="rId12" Type="http://schemas.openxmlformats.org/officeDocument/2006/relationships/oleObject" Target="../embeddings/oleObject5.bin"/><Relationship Id="rId13" Type="http://schemas.openxmlformats.org/officeDocument/2006/relationships/image" Target="../media/image68.wmf"/><Relationship Id="rId14" Type="http://schemas.openxmlformats.org/officeDocument/2006/relationships/oleObject" Target="../embeddings/oleObject6.bin"/><Relationship Id="rId15" Type="http://schemas.openxmlformats.org/officeDocument/2006/relationships/image" Target="../media/image69.wmf"/><Relationship Id="rId16" Type="http://schemas.openxmlformats.org/officeDocument/2006/relationships/oleObject" Target="../embeddings/oleObject7.bin"/><Relationship Id="rId17" Type="http://schemas.openxmlformats.org/officeDocument/2006/relationships/image" Target="../media/image70.wmf"/><Relationship Id="rId18" Type="http://schemas.openxmlformats.org/officeDocument/2006/relationships/oleObject" Target="../embeddings/oleObject8.bin"/><Relationship Id="rId19" Type="http://schemas.openxmlformats.org/officeDocument/2006/relationships/image" Target="../media/image71.wmf"/><Relationship Id="rId1" Type="http://schemas.openxmlformats.org/officeDocument/2006/relationships/vmlDrawing" Target="../drawings/vmlDrawing1.vml"/><Relationship Id="rId2" Type="http://schemas.openxmlformats.org/officeDocument/2006/relationships/slideLayout" Target="../slideLayouts/slideLayout19.xml"/><Relationship Id="rId3" Type="http://schemas.openxmlformats.org/officeDocument/2006/relationships/notesSlide" Target="../notesSlides/notesSlide14.xml"/><Relationship Id="rId4" Type="http://schemas.openxmlformats.org/officeDocument/2006/relationships/oleObject" Target="../embeddings/oleObject1.bin"/><Relationship Id="rId5" Type="http://schemas.openxmlformats.org/officeDocument/2006/relationships/image" Target="../media/image64.wmf"/><Relationship Id="rId6" Type="http://schemas.openxmlformats.org/officeDocument/2006/relationships/oleObject" Target="../embeddings/oleObject2.bin"/><Relationship Id="rId7" Type="http://schemas.openxmlformats.org/officeDocument/2006/relationships/image" Target="../media/image65.wmf"/><Relationship Id="rId8" Type="http://schemas.openxmlformats.org/officeDocument/2006/relationships/oleObject" Target="../embeddings/oleObject3.bin"/></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15.xml"/><Relationship Id="rId4" Type="http://schemas.openxmlformats.org/officeDocument/2006/relationships/oleObject" Target="../embeddings/oleObject10.bin"/><Relationship Id="rId5" Type="http://schemas.openxmlformats.org/officeDocument/2006/relationships/image" Target="../media/image73.wmf"/><Relationship Id="rId6" Type="http://schemas.openxmlformats.org/officeDocument/2006/relationships/oleObject" Target="../embeddings/oleObject11.bin"/><Relationship Id="rId7" Type="http://schemas.openxmlformats.org/officeDocument/2006/relationships/image" Target="../media/image74.wmf"/><Relationship Id="rId1" Type="http://schemas.openxmlformats.org/officeDocument/2006/relationships/vmlDrawing" Target="../drawings/vmlDrawing2.vml"/><Relationship Id="rId2" Type="http://schemas.openxmlformats.org/officeDocument/2006/relationships/slideLayout" Target="../slideLayouts/slideLayout19.xml"/></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16.xml"/><Relationship Id="rId4" Type="http://schemas.openxmlformats.org/officeDocument/2006/relationships/oleObject" Target="../embeddings/oleObject12.bin"/><Relationship Id="rId5" Type="http://schemas.openxmlformats.org/officeDocument/2006/relationships/image" Target="../media/image75.wmf"/><Relationship Id="rId6" Type="http://schemas.openxmlformats.org/officeDocument/2006/relationships/oleObject" Target="../embeddings/oleObject13.bin"/><Relationship Id="rId7" Type="http://schemas.openxmlformats.org/officeDocument/2006/relationships/image" Target="../media/image76.wmf"/><Relationship Id="rId8" Type="http://schemas.openxmlformats.org/officeDocument/2006/relationships/oleObject" Target="../embeddings/oleObject14.bin"/><Relationship Id="rId9" Type="http://schemas.openxmlformats.org/officeDocument/2006/relationships/image" Target="../media/image77.wmf"/><Relationship Id="rId10" Type="http://schemas.openxmlformats.org/officeDocument/2006/relationships/oleObject" Target="../embeddings/oleObject15.bin"/><Relationship Id="rId11" Type="http://schemas.openxmlformats.org/officeDocument/2006/relationships/image" Target="../media/image78.wmf"/><Relationship Id="rId1" Type="http://schemas.openxmlformats.org/officeDocument/2006/relationships/vmlDrawing" Target="../drawings/vmlDrawing3.vml"/><Relationship Id="rId2" Type="http://schemas.openxmlformats.org/officeDocument/2006/relationships/slideLayout" Target="../slideLayouts/slideLayout2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17.xml"/><Relationship Id="rId4" Type="http://schemas.openxmlformats.org/officeDocument/2006/relationships/oleObject" Target="../embeddings/oleObject16.bin"/><Relationship Id="rId5" Type="http://schemas.openxmlformats.org/officeDocument/2006/relationships/image" Target="../media/image73.wmf"/><Relationship Id="rId6" Type="http://schemas.openxmlformats.org/officeDocument/2006/relationships/oleObject" Target="../embeddings/oleObject17.bin"/><Relationship Id="rId7" Type="http://schemas.openxmlformats.org/officeDocument/2006/relationships/image" Target="../media/image74.wmf"/><Relationship Id="rId1" Type="http://schemas.openxmlformats.org/officeDocument/2006/relationships/vmlDrawing" Target="../drawings/vmlDrawing4.vml"/><Relationship Id="rId2" Type="http://schemas.openxmlformats.org/officeDocument/2006/relationships/slideLayout" Target="../slideLayouts/slideLayout19.xml"/></Relationships>
</file>

<file path=ppt/slides/_rels/slide71.xml.rels><?xml version="1.0" encoding="UTF-8" standalone="yes"?>
<Relationships xmlns="http://schemas.openxmlformats.org/package/2006/relationships"><Relationship Id="rId9" Type="http://schemas.openxmlformats.org/officeDocument/2006/relationships/image" Target="../media/image81.wmf"/><Relationship Id="rId20" Type="http://schemas.openxmlformats.org/officeDocument/2006/relationships/oleObject" Target="../embeddings/oleObject26.bin"/><Relationship Id="rId21" Type="http://schemas.openxmlformats.org/officeDocument/2006/relationships/image" Target="../media/image87.wmf"/><Relationship Id="rId22" Type="http://schemas.openxmlformats.org/officeDocument/2006/relationships/oleObject" Target="../embeddings/oleObject27.bin"/><Relationship Id="rId23" Type="http://schemas.openxmlformats.org/officeDocument/2006/relationships/image" Target="../media/image88.wmf"/><Relationship Id="rId24" Type="http://schemas.openxmlformats.org/officeDocument/2006/relationships/oleObject" Target="../embeddings/oleObject28.bin"/><Relationship Id="rId25" Type="http://schemas.openxmlformats.org/officeDocument/2006/relationships/image" Target="../media/image89.wmf"/><Relationship Id="rId10" Type="http://schemas.openxmlformats.org/officeDocument/2006/relationships/oleObject" Target="../embeddings/oleObject21.bin"/><Relationship Id="rId11" Type="http://schemas.openxmlformats.org/officeDocument/2006/relationships/image" Target="../media/image82.wmf"/><Relationship Id="rId12" Type="http://schemas.openxmlformats.org/officeDocument/2006/relationships/oleObject" Target="../embeddings/oleObject22.bin"/><Relationship Id="rId13" Type="http://schemas.openxmlformats.org/officeDocument/2006/relationships/image" Target="../media/image83.wmf"/><Relationship Id="rId14" Type="http://schemas.openxmlformats.org/officeDocument/2006/relationships/oleObject" Target="../embeddings/oleObject23.bin"/><Relationship Id="rId15" Type="http://schemas.openxmlformats.org/officeDocument/2006/relationships/image" Target="../media/image84.wmf"/><Relationship Id="rId16" Type="http://schemas.openxmlformats.org/officeDocument/2006/relationships/oleObject" Target="../embeddings/oleObject24.bin"/><Relationship Id="rId17" Type="http://schemas.openxmlformats.org/officeDocument/2006/relationships/image" Target="../media/image85.wmf"/><Relationship Id="rId18" Type="http://schemas.openxmlformats.org/officeDocument/2006/relationships/oleObject" Target="../embeddings/oleObject25.bin"/><Relationship Id="rId19" Type="http://schemas.openxmlformats.org/officeDocument/2006/relationships/image" Target="../media/image86.wmf"/><Relationship Id="rId1" Type="http://schemas.openxmlformats.org/officeDocument/2006/relationships/vmlDrawing" Target="../drawings/vmlDrawing5.vml"/><Relationship Id="rId2" Type="http://schemas.openxmlformats.org/officeDocument/2006/relationships/slideLayout" Target="../slideLayouts/slideLayout19.xml"/><Relationship Id="rId3" Type="http://schemas.openxmlformats.org/officeDocument/2006/relationships/notesSlide" Target="../notesSlides/notesSlide18.xml"/><Relationship Id="rId4" Type="http://schemas.openxmlformats.org/officeDocument/2006/relationships/oleObject" Target="../embeddings/oleObject18.bin"/><Relationship Id="rId5" Type="http://schemas.openxmlformats.org/officeDocument/2006/relationships/image" Target="../media/image79.wmf"/><Relationship Id="rId6" Type="http://schemas.openxmlformats.org/officeDocument/2006/relationships/oleObject" Target="../embeddings/oleObject19.bin"/><Relationship Id="rId7" Type="http://schemas.openxmlformats.org/officeDocument/2006/relationships/image" Target="../media/image80.wmf"/><Relationship Id="rId8" Type="http://schemas.openxmlformats.org/officeDocument/2006/relationships/oleObject" Target="../embeddings/oleObject20.bin"/></Relationships>
</file>

<file path=ppt/slides/_rels/slide72.xml.rels><?xml version="1.0" encoding="UTF-8" standalone="yes"?>
<Relationships xmlns="http://schemas.openxmlformats.org/package/2006/relationships"><Relationship Id="rId3" Type="http://schemas.openxmlformats.org/officeDocument/2006/relationships/notesSlide" Target="../notesSlides/notesSlide19.xml"/><Relationship Id="rId4" Type="http://schemas.openxmlformats.org/officeDocument/2006/relationships/oleObject" Target="../embeddings/oleObject29.bin"/><Relationship Id="rId5" Type="http://schemas.openxmlformats.org/officeDocument/2006/relationships/image" Target="../media/image90.wmf"/><Relationship Id="rId1" Type="http://schemas.openxmlformats.org/officeDocument/2006/relationships/vmlDrawing" Target="../drawings/vmlDrawing6.vml"/><Relationship Id="rId2" Type="http://schemas.openxmlformats.org/officeDocument/2006/relationships/slideLayout" Target="../slideLayouts/slideLayout19.xml"/></Relationships>
</file>

<file path=ppt/slides/_rels/slide73.xml.rels><?xml version="1.0" encoding="UTF-8" standalone="yes"?>
<Relationships xmlns="http://schemas.openxmlformats.org/package/2006/relationships"><Relationship Id="rId3" Type="http://schemas.openxmlformats.org/officeDocument/2006/relationships/notesSlide" Target="../notesSlides/notesSlide20.xml"/><Relationship Id="rId4" Type="http://schemas.openxmlformats.org/officeDocument/2006/relationships/oleObject" Target="../embeddings/oleObject30.bin"/><Relationship Id="rId5" Type="http://schemas.openxmlformats.org/officeDocument/2006/relationships/image" Target="../media/image91.wmf"/><Relationship Id="rId6" Type="http://schemas.openxmlformats.org/officeDocument/2006/relationships/oleObject" Target="../embeddings/oleObject31.bin"/><Relationship Id="rId7" Type="http://schemas.openxmlformats.org/officeDocument/2006/relationships/image" Target="../media/image92.wmf"/><Relationship Id="rId8" Type="http://schemas.openxmlformats.org/officeDocument/2006/relationships/oleObject" Target="../embeddings/oleObject32.bin"/><Relationship Id="rId9" Type="http://schemas.openxmlformats.org/officeDocument/2006/relationships/image" Target="../media/image93.wmf"/><Relationship Id="rId10" Type="http://schemas.openxmlformats.org/officeDocument/2006/relationships/oleObject" Target="../embeddings/oleObject33.bin"/><Relationship Id="rId11" Type="http://schemas.openxmlformats.org/officeDocument/2006/relationships/image" Target="../media/image94.wmf"/><Relationship Id="rId1" Type="http://schemas.openxmlformats.org/officeDocument/2006/relationships/vmlDrawing" Target="../drawings/vmlDrawing7.vml"/><Relationship Id="rId2" Type="http://schemas.openxmlformats.org/officeDocument/2006/relationships/slideLayout" Target="../slideLayouts/slideLayout19.xml"/></Relationships>
</file>

<file path=ppt/slides/_rels/slide74.xml.rels><?xml version="1.0" encoding="UTF-8" standalone="yes"?>
<Relationships xmlns="http://schemas.openxmlformats.org/package/2006/relationships"><Relationship Id="rId3" Type="http://schemas.openxmlformats.org/officeDocument/2006/relationships/notesSlide" Target="../notesSlides/notesSlide21.xml"/><Relationship Id="rId4" Type="http://schemas.openxmlformats.org/officeDocument/2006/relationships/oleObject" Target="../embeddings/oleObject34.bin"/><Relationship Id="rId5" Type="http://schemas.openxmlformats.org/officeDocument/2006/relationships/image" Target="../media/image95.wmf"/><Relationship Id="rId6" Type="http://schemas.openxmlformats.org/officeDocument/2006/relationships/oleObject" Target="../embeddings/oleObject35.bin"/><Relationship Id="rId7" Type="http://schemas.openxmlformats.org/officeDocument/2006/relationships/image" Target="../media/image96.wmf"/><Relationship Id="rId8" Type="http://schemas.openxmlformats.org/officeDocument/2006/relationships/oleObject" Target="../embeddings/oleObject36.bin"/><Relationship Id="rId9" Type="http://schemas.openxmlformats.org/officeDocument/2006/relationships/image" Target="../media/image93.wmf"/><Relationship Id="rId1" Type="http://schemas.openxmlformats.org/officeDocument/2006/relationships/vmlDrawing" Target="../drawings/vmlDrawing8.vml"/><Relationship Id="rId2" Type="http://schemas.openxmlformats.org/officeDocument/2006/relationships/slideLayout" Target="../slideLayouts/slideLayout19.xml"/></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22.xml"/><Relationship Id="rId4" Type="http://schemas.openxmlformats.org/officeDocument/2006/relationships/oleObject" Target="../embeddings/oleObject37.bin"/><Relationship Id="rId5" Type="http://schemas.openxmlformats.org/officeDocument/2006/relationships/image" Target="../media/image97.wmf"/><Relationship Id="rId6" Type="http://schemas.openxmlformats.org/officeDocument/2006/relationships/oleObject" Target="../embeddings/oleObject38.bin"/><Relationship Id="rId7" Type="http://schemas.openxmlformats.org/officeDocument/2006/relationships/image" Target="../media/image98.wmf"/><Relationship Id="rId1" Type="http://schemas.openxmlformats.org/officeDocument/2006/relationships/vmlDrawing" Target="../drawings/vmlDrawing9.vml"/><Relationship Id="rId2" Type="http://schemas.openxmlformats.org/officeDocument/2006/relationships/slideLayout" Target="../slideLayouts/slideLayout19.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99.png"/></Relationships>
</file>

<file path=ppt/slides/_rels/slide8.xml.rels><?xml version="1.0" encoding="UTF-8" standalone="yes"?>
<Relationships xmlns="http://schemas.openxmlformats.org/package/2006/relationships"><Relationship Id="rId3" Type="http://schemas.openxmlformats.org/officeDocument/2006/relationships/image" Target="../media/image17.jpeg"/><Relationship Id="rId4" Type="http://schemas.openxmlformats.org/officeDocument/2006/relationships/image" Target="../media/image1.emf"/><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9.xml.rels><?xml version="1.0" encoding="UTF-8" standalone="yes"?>
<Relationships xmlns="http://schemas.openxmlformats.org/package/2006/relationships"><Relationship Id="rId3" Type="http://schemas.openxmlformats.org/officeDocument/2006/relationships/image" Target="../media/image18.jpeg"/><Relationship Id="rId4" Type="http://schemas.openxmlformats.org/officeDocument/2006/relationships/image" Target="../media/image1.emf"/><Relationship Id="rId1" Type="http://schemas.openxmlformats.org/officeDocument/2006/relationships/slideLayout" Target="../slideLayouts/slideLayout10.xml"/><Relationship Id="rId2" Type="http://schemas.openxmlformats.org/officeDocument/2006/relationships/notesSlide" Target="../notesSlides/notesSlide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3" name="Picture 11" descr="16x9_BG-02.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285750"/>
            <a:ext cx="9144000" cy="468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3075"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6" name="TextBox 9"/>
          <p:cNvSpPr txBox="1">
            <a:spLocks noChangeArrowheads="1"/>
          </p:cNvSpPr>
          <p:nvPr/>
        </p:nvSpPr>
        <p:spPr bwMode="auto">
          <a:xfrm>
            <a:off x="0" y="1638300"/>
            <a:ext cx="9144000" cy="14157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3200" i="1" dirty="0" smtClean="0">
                <a:solidFill>
                  <a:schemeClr val="bg1"/>
                </a:solidFill>
              </a:rPr>
              <a:t>COMS W4111 - Introduction to Databases</a:t>
            </a:r>
            <a:endParaRPr lang="en-US" altLang="en-US" i="1" dirty="0">
              <a:solidFill>
                <a:schemeClr val="bg1"/>
              </a:solidFill>
            </a:endParaRPr>
          </a:p>
          <a:p>
            <a:pPr algn="ctr"/>
            <a:r>
              <a:rPr lang="en-US" altLang="en-US" i="1" dirty="0" smtClean="0">
                <a:solidFill>
                  <a:schemeClr val="bg1"/>
                </a:solidFill>
              </a:rPr>
              <a:t>Continue and Complete NoSQL DBs; Normalization/De-Normalization; Data Analysis</a:t>
            </a:r>
            <a:endParaRPr lang="en-US" altLang="en-US" i="1" dirty="0">
              <a:solidFill>
                <a:schemeClr val="bg1"/>
              </a:solidFill>
            </a:endParaRPr>
          </a:p>
          <a:p>
            <a:pPr algn="ctr"/>
            <a:endParaRPr lang="en-US" altLang="en-US" i="1" dirty="0">
              <a:solidFill>
                <a:schemeClr val="bg1"/>
              </a:solidFill>
            </a:endParaRPr>
          </a:p>
          <a:p>
            <a:pPr algn="ctr"/>
            <a:r>
              <a:rPr lang="en-US" altLang="en-US" i="1" dirty="0" smtClean="0">
                <a:solidFill>
                  <a:schemeClr val="bg1"/>
                </a:solidFill>
              </a:rPr>
              <a:t>Donald F. Ferguson (</a:t>
            </a:r>
            <a:r>
              <a:rPr lang="en-US" altLang="en-US" i="1" dirty="0" err="1" smtClean="0">
                <a:solidFill>
                  <a:schemeClr val="bg1"/>
                </a:solidFill>
              </a:rPr>
              <a:t>dff@cs.columbia.edu</a:t>
            </a:r>
            <a:r>
              <a:rPr lang="en-US" altLang="en-US" i="1" dirty="0" smtClean="0">
                <a:solidFill>
                  <a:schemeClr val="bg1"/>
                </a:solidFill>
              </a:rPr>
              <a:t>)</a:t>
            </a:r>
            <a:endParaRPr lang="en-US" altLang="en-US" i="1" dirty="0">
              <a:solidFill>
                <a:schemeClr val="bg1"/>
              </a:solidFill>
            </a:endParaRPr>
          </a:p>
        </p:txBody>
      </p:sp>
      <p:sp>
        <p:nvSpPr>
          <p:cNvPr id="3077" name="TextBox 10"/>
          <p:cNvSpPr txBox="1">
            <a:spLocks noChangeArrowheads="1"/>
          </p:cNvSpPr>
          <p:nvPr/>
        </p:nvSpPr>
        <p:spPr bwMode="auto">
          <a:xfrm>
            <a:off x="0" y="4695825"/>
            <a:ext cx="9144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lnSpc>
                <a:spcPts val="2400"/>
              </a:lnSpc>
            </a:pPr>
            <a:r>
              <a:rPr lang="en-US" altLang="en-US" sz="1200" i="1" dirty="0" smtClean="0">
                <a:solidFill>
                  <a:schemeClr val="bg1"/>
                </a:solidFill>
              </a:rPr>
              <a:t>Lecture 13: No SQL, Normalization</a:t>
            </a:r>
            <a:endParaRPr lang="en-US" altLang="en-US" sz="1200" i="1" dirty="0">
              <a:solidFill>
                <a:schemeClr val="bg1"/>
              </a:solidFill>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Simple Neo4j Query</a:t>
            </a:r>
            <a:endParaRPr lang="en-US" dirty="0"/>
          </a:p>
        </p:txBody>
      </p:sp>
      <p:pic>
        <p:nvPicPr>
          <p:cNvPr id="4" name="Picture 3"/>
          <p:cNvPicPr>
            <a:picLocks noChangeAspect="1"/>
          </p:cNvPicPr>
          <p:nvPr/>
        </p:nvPicPr>
        <p:blipFill>
          <a:blip r:embed="rId2"/>
          <a:stretch>
            <a:fillRect/>
          </a:stretch>
        </p:blipFill>
        <p:spPr>
          <a:xfrm>
            <a:off x="660173" y="514350"/>
            <a:ext cx="7416800" cy="3860800"/>
          </a:xfrm>
          <a:prstGeom prst="rect">
            <a:avLst/>
          </a:prstGeom>
        </p:spPr>
      </p:pic>
    </p:spTree>
    <p:extLst>
      <p:ext uri="{BB962C8B-B14F-4D97-AF65-F5344CB8AC3E}">
        <p14:creationId xmlns:p14="http://schemas.microsoft.com/office/powerpoint/2010/main" val="2033740407"/>
      </p:ext>
    </p:extLst>
  </p:cSld>
  <p:clrMapOvr>
    <a:masterClrMapping/>
  </p:clrMapOvr>
  <p:transition spd="med">
    <p:wipe dir="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Simple Neo4j Query</a:t>
            </a:r>
            <a:endParaRPr lang="en-US" dirty="0"/>
          </a:p>
        </p:txBody>
      </p:sp>
      <p:sp>
        <p:nvSpPr>
          <p:cNvPr id="4" name="Content Placeholder 3"/>
          <p:cNvSpPr>
            <a:spLocks noGrp="1"/>
          </p:cNvSpPr>
          <p:nvPr>
            <p:ph sz="half" idx="1"/>
          </p:nvPr>
        </p:nvSpPr>
        <p:spPr>
          <a:xfrm>
            <a:off x="152400" y="666750"/>
            <a:ext cx="3810000" cy="3962400"/>
          </a:xfrm>
        </p:spPr>
        <p:txBody>
          <a:bodyPr>
            <a:normAutofit/>
          </a:bodyPr>
          <a:lstStyle/>
          <a:p>
            <a:r>
              <a:rPr lang="en-US" dirty="0" smtClean="0"/>
              <a:t>What is really happening?</a:t>
            </a:r>
          </a:p>
          <a:p>
            <a:pPr lvl="1"/>
            <a:r>
              <a:rPr lang="en-US" dirty="0" smtClean="0"/>
              <a:t>The query is returning a complex data structure.</a:t>
            </a:r>
          </a:p>
          <a:p>
            <a:pPr lvl="1"/>
            <a:r>
              <a:rPr lang="en-US" dirty="0" smtClean="0"/>
              <a:t>Code running in JavaScript in the browser is</a:t>
            </a:r>
          </a:p>
          <a:p>
            <a:pPr lvl="2"/>
            <a:r>
              <a:rPr lang="en-US" dirty="0" smtClean="0"/>
              <a:t>Parsing response.</a:t>
            </a:r>
          </a:p>
          <a:p>
            <a:pPr lvl="2"/>
            <a:r>
              <a:rPr lang="en-US" dirty="0" smtClean="0"/>
              <a:t>Laying out the graph.</a:t>
            </a:r>
          </a:p>
          <a:p>
            <a:r>
              <a:rPr lang="en-US" dirty="0" smtClean="0"/>
              <a:t>When</a:t>
            </a:r>
          </a:p>
          <a:p>
            <a:pPr lvl="1"/>
            <a:r>
              <a:rPr lang="en-US" dirty="0"/>
              <a:t>Y</a:t>
            </a:r>
            <a:r>
              <a:rPr lang="en-US" dirty="0" smtClean="0"/>
              <a:t>ou directly use a language driver/connector.</a:t>
            </a:r>
          </a:p>
          <a:p>
            <a:pPr lvl="1"/>
            <a:r>
              <a:rPr lang="en-US" dirty="0" smtClean="0"/>
              <a:t>You get a similarly complex data structure.</a:t>
            </a:r>
          </a:p>
          <a:p>
            <a:pPr lvl="1"/>
            <a:r>
              <a:rPr lang="en-US" dirty="0" smtClean="0"/>
              <a:t>Mapping into the language constructs.</a:t>
            </a:r>
            <a:endParaRPr lang="en-US" dirty="0"/>
          </a:p>
        </p:txBody>
      </p:sp>
      <p:pic>
        <p:nvPicPr>
          <p:cNvPr id="3" name="Picture 2"/>
          <p:cNvPicPr>
            <a:picLocks noChangeAspect="1"/>
          </p:cNvPicPr>
          <p:nvPr/>
        </p:nvPicPr>
        <p:blipFill>
          <a:blip r:embed="rId2"/>
          <a:stretch>
            <a:fillRect/>
          </a:stretch>
        </p:blipFill>
        <p:spPr>
          <a:xfrm>
            <a:off x="4191000" y="133350"/>
            <a:ext cx="4640019" cy="4394009"/>
          </a:xfrm>
          <a:prstGeom prst="rect">
            <a:avLst/>
          </a:prstGeom>
        </p:spPr>
      </p:pic>
    </p:spTree>
    <p:extLst>
      <p:ext uri="{BB962C8B-B14F-4D97-AF65-F5344CB8AC3E}">
        <p14:creationId xmlns:p14="http://schemas.microsoft.com/office/powerpoint/2010/main" val="1735657228"/>
      </p:ext>
    </p:extLst>
  </p:cSld>
  <p:clrMapOvr>
    <a:masterClrMapping/>
  </p:clrMapOvr>
  <p:transition spd="med">
    <p:wipe dir="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a </a:t>
            </a:r>
            <a:r>
              <a:rPr lang="en-US" i="1" dirty="0" smtClean="0"/>
              <a:t>driver</a:t>
            </a:r>
            <a:endParaRPr lang="en-US" dirty="0"/>
          </a:p>
        </p:txBody>
      </p:sp>
      <p:sp>
        <p:nvSpPr>
          <p:cNvPr id="3" name="Content Placeholder 2"/>
          <p:cNvSpPr>
            <a:spLocks noGrp="1"/>
          </p:cNvSpPr>
          <p:nvPr>
            <p:ph sz="half" idx="1"/>
          </p:nvPr>
        </p:nvSpPr>
        <p:spPr/>
        <p:txBody>
          <a:bodyPr>
            <a:normAutofit/>
          </a:bodyPr>
          <a:lstStyle/>
          <a:p>
            <a:pPr marL="0" indent="0">
              <a:buNone/>
            </a:pPr>
            <a:r>
              <a:rPr lang="en-US" sz="1600" b="1" dirty="0">
                <a:solidFill>
                  <a:srgbClr val="000080"/>
                </a:solidFill>
              </a:rPr>
              <a:t>import </a:t>
            </a:r>
            <a:r>
              <a:rPr lang="en-US" sz="1600" dirty="0" err="1"/>
              <a:t>json</a:t>
            </a:r>
            <a:r>
              <a:rPr lang="en-US" sz="1600" dirty="0"/>
              <a:t/>
            </a:r>
            <a:br>
              <a:rPr lang="en-US" sz="1600" dirty="0"/>
            </a:br>
            <a:r>
              <a:rPr lang="en-US" sz="1600" b="1" dirty="0">
                <a:solidFill>
                  <a:srgbClr val="000080"/>
                </a:solidFill>
              </a:rPr>
              <a:t>from </a:t>
            </a:r>
            <a:r>
              <a:rPr lang="en-US" sz="1600" dirty="0"/>
              <a:t>HW4Template.utils </a:t>
            </a:r>
            <a:r>
              <a:rPr lang="en-US" sz="1600" b="1" dirty="0">
                <a:solidFill>
                  <a:srgbClr val="000080"/>
                </a:solidFill>
              </a:rPr>
              <a:t>import </a:t>
            </a:r>
            <a:r>
              <a:rPr lang="en-US" sz="1600" dirty="0" err="1"/>
              <a:t>utils</a:t>
            </a:r>
            <a:r>
              <a:rPr lang="en-US" sz="1600" dirty="0"/>
              <a:t> </a:t>
            </a:r>
            <a:r>
              <a:rPr lang="en-US" sz="1600" b="1" dirty="0">
                <a:solidFill>
                  <a:srgbClr val="000080"/>
                </a:solidFill>
              </a:rPr>
              <a:t>as </a:t>
            </a:r>
            <a:r>
              <a:rPr lang="en-US" sz="1600" dirty="0" err="1"/>
              <a:t>ut</a:t>
            </a:r>
            <a:r>
              <a:rPr lang="en-US" sz="1600" dirty="0"/>
              <a:t/>
            </a:r>
            <a:br>
              <a:rPr lang="en-US" sz="1600" dirty="0"/>
            </a:br>
            <a:r>
              <a:rPr lang="en-US" sz="1600" dirty="0"/>
              <a:t/>
            </a:r>
            <a:br>
              <a:rPr lang="en-US" sz="1600" dirty="0"/>
            </a:br>
            <a:r>
              <a:rPr lang="en-US" sz="1600" b="1" dirty="0">
                <a:solidFill>
                  <a:srgbClr val="000080"/>
                </a:solidFill>
              </a:rPr>
              <a:t>from </a:t>
            </a:r>
            <a:r>
              <a:rPr lang="en-US" sz="1600" dirty="0"/>
              <a:t>neo4j.v1 </a:t>
            </a:r>
            <a:r>
              <a:rPr lang="en-US" sz="1600" b="1" dirty="0">
                <a:solidFill>
                  <a:srgbClr val="000080"/>
                </a:solidFill>
              </a:rPr>
              <a:t>import </a:t>
            </a:r>
            <a:r>
              <a:rPr lang="en-US" sz="1600" dirty="0" err="1"/>
              <a:t>GraphDatabase</a:t>
            </a:r>
            <a:r>
              <a:rPr lang="en-US" sz="1600" dirty="0"/>
              <a:t/>
            </a:r>
            <a:br>
              <a:rPr lang="en-US" sz="1600" dirty="0"/>
            </a:br>
            <a:r>
              <a:rPr lang="en-US" sz="1600" dirty="0"/>
              <a:t/>
            </a:r>
            <a:br>
              <a:rPr lang="en-US" sz="1600" dirty="0"/>
            </a:br>
            <a:r>
              <a:rPr lang="en-US" sz="1600" dirty="0" err="1"/>
              <a:t>ut.set_debug_mode</a:t>
            </a:r>
            <a:r>
              <a:rPr lang="en-US" sz="1600" dirty="0"/>
              <a:t>(</a:t>
            </a:r>
            <a:r>
              <a:rPr lang="en-US" sz="1600" b="1" dirty="0">
                <a:solidFill>
                  <a:srgbClr val="000080"/>
                </a:solidFill>
              </a:rPr>
              <a:t>False</a:t>
            </a:r>
            <a:r>
              <a:rPr lang="en-US" sz="1600" dirty="0"/>
              <a:t>)</a:t>
            </a:r>
            <a:br>
              <a:rPr lang="en-US" sz="1600" dirty="0"/>
            </a:br>
            <a:r>
              <a:rPr lang="en-US" sz="1600" dirty="0"/>
              <a:t/>
            </a:r>
            <a:br>
              <a:rPr lang="en-US" sz="1600" dirty="0"/>
            </a:br>
            <a:r>
              <a:rPr lang="en-US" sz="1600" dirty="0"/>
              <a:t>_driver = </a:t>
            </a:r>
            <a:r>
              <a:rPr lang="en-US" sz="1600" dirty="0" err="1"/>
              <a:t>GraphDatabase.driver</a:t>
            </a:r>
            <a:r>
              <a:rPr lang="en-US" sz="1600" dirty="0"/>
              <a:t>(</a:t>
            </a:r>
            <a:r>
              <a:rPr lang="en-US" sz="1600" dirty="0" err="1">
                <a:solidFill>
                  <a:srgbClr val="660099"/>
                </a:solidFill>
              </a:rPr>
              <a:t>uri</a:t>
            </a:r>
            <a:r>
              <a:rPr lang="en-US" sz="1600" dirty="0"/>
              <a:t>=</a:t>
            </a:r>
            <a:r>
              <a:rPr lang="en-US" sz="1600" b="1" dirty="0">
                <a:solidFill>
                  <a:srgbClr val="008080"/>
                </a:solidFill>
              </a:rPr>
              <a:t>"bolt://localhost:7687"</a:t>
            </a:r>
            <a:r>
              <a:rPr lang="en-US" sz="1600" dirty="0"/>
              <a:t>, </a:t>
            </a:r>
            <a:r>
              <a:rPr lang="en-US" sz="1600" dirty="0" err="1">
                <a:solidFill>
                  <a:srgbClr val="660099"/>
                </a:solidFill>
              </a:rPr>
              <a:t>auth</a:t>
            </a:r>
            <a:r>
              <a:rPr lang="en-US" sz="1600" dirty="0"/>
              <a:t>=(</a:t>
            </a:r>
            <a:r>
              <a:rPr lang="en-US" sz="1600" b="1" dirty="0">
                <a:solidFill>
                  <a:srgbClr val="008080"/>
                </a:solidFill>
              </a:rPr>
              <a:t>"neo4j"</a:t>
            </a:r>
            <a:r>
              <a:rPr lang="en-US" sz="1600" dirty="0"/>
              <a:t>, </a:t>
            </a:r>
            <a:r>
              <a:rPr lang="en-US" sz="1600" dirty="0" smtClean="0"/>
              <a:t>						</a:t>
            </a:r>
            <a:r>
              <a:rPr lang="en-US" sz="1600" b="1" dirty="0" smtClean="0">
                <a:solidFill>
                  <a:srgbClr val="008080"/>
                </a:solidFill>
              </a:rPr>
              <a:t>”XXXXXXX"</a:t>
            </a:r>
            <a:r>
              <a:rPr lang="en-US" sz="1600" dirty="0" smtClean="0"/>
              <a:t>))</a:t>
            </a:r>
            <a:r>
              <a:rPr lang="en-US" sz="1600" dirty="0"/>
              <a:t/>
            </a:r>
            <a:br>
              <a:rPr lang="en-US" sz="1600" dirty="0"/>
            </a:br>
            <a:r>
              <a:rPr lang="en-US" sz="1600" dirty="0"/>
              <a:t/>
            </a:r>
            <a:br>
              <a:rPr lang="en-US" sz="1600" dirty="0"/>
            </a:br>
            <a:r>
              <a:rPr lang="en-US" sz="1600" b="1" dirty="0" err="1">
                <a:solidFill>
                  <a:srgbClr val="000080"/>
                </a:solidFill>
              </a:rPr>
              <a:t>def</a:t>
            </a:r>
            <a:r>
              <a:rPr lang="en-US" sz="1600" b="1" dirty="0">
                <a:solidFill>
                  <a:srgbClr val="000080"/>
                </a:solidFill>
              </a:rPr>
              <a:t> </a:t>
            </a:r>
            <a:r>
              <a:rPr lang="en-US" sz="1600" dirty="0"/>
              <a:t>close(self):</a:t>
            </a:r>
            <a:br>
              <a:rPr lang="en-US" sz="1600" dirty="0"/>
            </a:br>
            <a:r>
              <a:rPr lang="en-US" sz="1600" dirty="0"/>
              <a:t>    self._</a:t>
            </a:r>
            <a:r>
              <a:rPr lang="en-US" sz="1600" dirty="0" err="1"/>
              <a:t>driver.close</a:t>
            </a:r>
            <a:r>
              <a:rPr lang="en-US" sz="1600" dirty="0"/>
              <a:t>()</a:t>
            </a:r>
          </a:p>
        </p:txBody>
      </p:sp>
    </p:spTree>
    <p:extLst>
      <p:ext uri="{BB962C8B-B14F-4D97-AF65-F5344CB8AC3E}">
        <p14:creationId xmlns:p14="http://schemas.microsoft.com/office/powerpoint/2010/main" val="1180263185"/>
      </p:ext>
    </p:extLst>
  </p:cSld>
  <p:clrMapOvr>
    <a:masterClrMapping/>
  </p:clrMapOvr>
  <p:transition spd="med">
    <p:wipe dir="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Using a </a:t>
            </a:r>
            <a:r>
              <a:rPr lang="en-US" i="1" dirty="0"/>
              <a:t>driver</a:t>
            </a:r>
            <a:endParaRPr lang="en-US" dirty="0"/>
          </a:p>
        </p:txBody>
      </p:sp>
      <p:pic>
        <p:nvPicPr>
          <p:cNvPr id="4" name="Picture 3"/>
          <p:cNvPicPr>
            <a:picLocks noChangeAspect="1"/>
          </p:cNvPicPr>
          <p:nvPr/>
        </p:nvPicPr>
        <p:blipFill>
          <a:blip r:embed="rId2"/>
          <a:stretch>
            <a:fillRect/>
          </a:stretch>
        </p:blipFill>
        <p:spPr>
          <a:xfrm>
            <a:off x="381000" y="590550"/>
            <a:ext cx="7708900" cy="3854450"/>
          </a:xfrm>
          <a:prstGeom prst="rect">
            <a:avLst/>
          </a:prstGeom>
        </p:spPr>
      </p:pic>
    </p:spTree>
    <p:extLst>
      <p:ext uri="{BB962C8B-B14F-4D97-AF65-F5344CB8AC3E}">
        <p14:creationId xmlns:p14="http://schemas.microsoft.com/office/powerpoint/2010/main" val="679511062"/>
      </p:ext>
    </p:extLst>
  </p:cSld>
  <p:clrMapOvr>
    <a:masterClrMapping/>
  </p:clrMapOvr>
  <p:transition spd="med">
    <p:wipe dir="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a </a:t>
            </a:r>
            <a:r>
              <a:rPr lang="en-US" i="1" dirty="0" smtClean="0"/>
              <a:t>driver</a:t>
            </a:r>
            <a:endParaRPr lang="en-US" dirty="0"/>
          </a:p>
        </p:txBody>
      </p:sp>
      <p:sp>
        <p:nvSpPr>
          <p:cNvPr id="5" name="Content Placeholder 4"/>
          <p:cNvSpPr>
            <a:spLocks noGrp="1"/>
          </p:cNvSpPr>
          <p:nvPr>
            <p:ph sz="half" idx="1"/>
          </p:nvPr>
        </p:nvSpPr>
        <p:spPr>
          <a:xfrm>
            <a:off x="228600" y="2618122"/>
            <a:ext cx="8495740" cy="1897122"/>
          </a:xfrm>
        </p:spPr>
        <p:txBody>
          <a:bodyPr>
            <a:normAutofit fontScale="92500" lnSpcReduction="20000"/>
          </a:bodyPr>
          <a:lstStyle/>
          <a:p>
            <a:pPr>
              <a:lnSpc>
                <a:spcPct val="120000"/>
              </a:lnSpc>
              <a:spcBef>
                <a:spcPts val="0"/>
              </a:spcBef>
              <a:spcAft>
                <a:spcPts val="200"/>
              </a:spcAft>
            </a:pPr>
            <a:r>
              <a:rPr lang="en-US" dirty="0" smtClean="0"/>
              <a:t>Relational database queries operate on tables and produce tables.</a:t>
            </a:r>
          </a:p>
          <a:p>
            <a:pPr>
              <a:lnSpc>
                <a:spcPct val="120000"/>
              </a:lnSpc>
              <a:spcBef>
                <a:spcPts val="0"/>
              </a:spcBef>
              <a:spcAft>
                <a:spcPts val="200"/>
              </a:spcAft>
            </a:pPr>
            <a:r>
              <a:rPr lang="en-US" dirty="0" smtClean="0"/>
              <a:t>Neo4j queries </a:t>
            </a:r>
            <a:r>
              <a:rPr lang="en-US" i="1" dirty="0" smtClean="0"/>
              <a:t>operate</a:t>
            </a:r>
            <a:r>
              <a:rPr lang="en-US" dirty="0" smtClean="0"/>
              <a:t> on </a:t>
            </a:r>
            <a:r>
              <a:rPr lang="en-US" i="1" dirty="0" smtClean="0"/>
              <a:t>graphs</a:t>
            </a:r>
            <a:r>
              <a:rPr lang="en-US" dirty="0" smtClean="0"/>
              <a:t> and (usually) </a:t>
            </a:r>
            <a:r>
              <a:rPr lang="en-US" i="1" dirty="0" smtClean="0"/>
              <a:t>product graphs.</a:t>
            </a:r>
          </a:p>
          <a:p>
            <a:pPr>
              <a:lnSpc>
                <a:spcPct val="120000"/>
              </a:lnSpc>
              <a:spcBef>
                <a:spcPts val="0"/>
              </a:spcBef>
              <a:spcAft>
                <a:spcPts val="200"/>
              </a:spcAft>
            </a:pPr>
            <a:r>
              <a:rPr lang="en-US" dirty="0" smtClean="0"/>
              <a:t>Programming languages do not directly support tables or graphs.</a:t>
            </a:r>
          </a:p>
          <a:p>
            <a:pPr>
              <a:lnSpc>
                <a:spcPct val="120000"/>
              </a:lnSpc>
              <a:spcBef>
                <a:spcPts val="0"/>
              </a:spcBef>
              <a:spcAft>
                <a:spcPts val="200"/>
              </a:spcAft>
            </a:pPr>
            <a:r>
              <a:rPr lang="en-US" dirty="0" smtClean="0"/>
              <a:t>So, the drivers convert the query results into the programming languages types and constructs:</a:t>
            </a:r>
          </a:p>
          <a:p>
            <a:pPr lvl="1">
              <a:lnSpc>
                <a:spcPct val="120000"/>
              </a:lnSpc>
              <a:spcBef>
                <a:spcPts val="0"/>
              </a:spcBef>
              <a:spcAft>
                <a:spcPts val="200"/>
              </a:spcAft>
            </a:pPr>
            <a:r>
              <a:rPr lang="en-US" dirty="0"/>
              <a:t>c</a:t>
            </a:r>
            <a:r>
              <a:rPr lang="en-US" dirty="0" smtClean="0"/>
              <a:t>ursor() and list[] or </a:t>
            </a:r>
            <a:r>
              <a:rPr lang="en-US" dirty="0" err="1" smtClean="0"/>
              <a:t>OrderedDict</a:t>
            </a:r>
            <a:r>
              <a:rPr lang="en-US" dirty="0" smtClean="0"/>
              <a:t>{} for relational and Python.</a:t>
            </a:r>
          </a:p>
          <a:p>
            <a:pPr lvl="1">
              <a:lnSpc>
                <a:spcPct val="120000"/>
              </a:lnSpc>
              <a:spcBef>
                <a:spcPts val="0"/>
              </a:spcBef>
              <a:spcAft>
                <a:spcPts val="200"/>
              </a:spcAft>
            </a:pPr>
            <a:r>
              <a:rPr lang="en-US" i="1" dirty="0" err="1" smtClean="0"/>
              <a:t>BoltStatementResult</a:t>
            </a:r>
            <a:r>
              <a:rPr lang="en-US" dirty="0" smtClean="0"/>
              <a:t> for Neo4j and Python</a:t>
            </a:r>
            <a:endParaRPr lang="en-US" i="1" dirty="0"/>
          </a:p>
        </p:txBody>
      </p:sp>
      <p:pic>
        <p:nvPicPr>
          <p:cNvPr id="4" name="Picture 3"/>
          <p:cNvPicPr>
            <a:picLocks noChangeAspect="1"/>
          </p:cNvPicPr>
          <p:nvPr/>
        </p:nvPicPr>
        <p:blipFill>
          <a:blip r:embed="rId2"/>
          <a:stretch>
            <a:fillRect/>
          </a:stretch>
        </p:blipFill>
        <p:spPr>
          <a:xfrm>
            <a:off x="204247" y="514350"/>
            <a:ext cx="8610600" cy="2103771"/>
          </a:xfrm>
          <a:prstGeom prst="rect">
            <a:avLst/>
          </a:prstGeom>
        </p:spPr>
      </p:pic>
    </p:spTree>
    <p:extLst>
      <p:ext uri="{BB962C8B-B14F-4D97-AF65-F5344CB8AC3E}">
        <p14:creationId xmlns:p14="http://schemas.microsoft.com/office/powerpoint/2010/main" val="2013478948"/>
      </p:ext>
    </p:extLst>
  </p:cSld>
  <p:clrMapOvr>
    <a:masterClrMapping/>
  </p:clrMapOvr>
  <p:transition spd="med">
    <p:wipe dir="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Graphs</a:t>
            </a:r>
            <a:endParaRPr lang="en-US" dirty="0"/>
          </a:p>
        </p:txBody>
      </p:sp>
      <p:pic>
        <p:nvPicPr>
          <p:cNvPr id="5" name="Picture 4"/>
          <p:cNvPicPr>
            <a:picLocks noChangeAspect="1"/>
          </p:cNvPicPr>
          <p:nvPr/>
        </p:nvPicPr>
        <p:blipFill>
          <a:blip r:embed="rId2"/>
          <a:stretch>
            <a:fillRect/>
          </a:stretch>
        </p:blipFill>
        <p:spPr>
          <a:xfrm>
            <a:off x="1600200" y="368748"/>
            <a:ext cx="7330826" cy="4178956"/>
          </a:xfrm>
          <a:prstGeom prst="rect">
            <a:avLst/>
          </a:prstGeom>
        </p:spPr>
      </p:pic>
    </p:spTree>
    <p:extLst>
      <p:ext uri="{BB962C8B-B14F-4D97-AF65-F5344CB8AC3E}">
        <p14:creationId xmlns:p14="http://schemas.microsoft.com/office/powerpoint/2010/main" val="727205042"/>
      </p:ext>
    </p:extLst>
  </p:cSld>
  <p:clrMapOvr>
    <a:masterClrMapping/>
  </p:clrMapOvr>
  <p:transition spd="med">
    <p:wipe dir="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Graphs</a:t>
            </a:r>
            <a:endParaRPr lang="en-US" dirty="0"/>
          </a:p>
        </p:txBody>
      </p:sp>
      <p:pic>
        <p:nvPicPr>
          <p:cNvPr id="3" name="Picture 2"/>
          <p:cNvPicPr>
            <a:picLocks noChangeAspect="1"/>
          </p:cNvPicPr>
          <p:nvPr/>
        </p:nvPicPr>
        <p:blipFill>
          <a:blip r:embed="rId2"/>
          <a:stretch>
            <a:fillRect/>
          </a:stretch>
        </p:blipFill>
        <p:spPr>
          <a:xfrm>
            <a:off x="1371600" y="385049"/>
            <a:ext cx="7631352" cy="4225570"/>
          </a:xfrm>
          <a:prstGeom prst="rect">
            <a:avLst/>
          </a:prstGeom>
        </p:spPr>
      </p:pic>
    </p:spTree>
    <p:extLst>
      <p:ext uri="{BB962C8B-B14F-4D97-AF65-F5344CB8AC3E}">
        <p14:creationId xmlns:p14="http://schemas.microsoft.com/office/powerpoint/2010/main" val="723406929"/>
      </p:ext>
    </p:extLst>
  </p:cSld>
  <p:clrMapOvr>
    <a:masterClrMapping/>
  </p:clrMapOvr>
  <p:transition spd="med">
    <p:wipe dir="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Graphs</a:t>
            </a:r>
            <a:endParaRPr lang="en-US" dirty="0"/>
          </a:p>
        </p:txBody>
      </p:sp>
      <p:pic>
        <p:nvPicPr>
          <p:cNvPr id="5" name="Picture 4"/>
          <p:cNvPicPr>
            <a:picLocks noChangeAspect="1"/>
          </p:cNvPicPr>
          <p:nvPr/>
        </p:nvPicPr>
        <p:blipFill>
          <a:blip r:embed="rId2"/>
          <a:stretch>
            <a:fillRect/>
          </a:stretch>
        </p:blipFill>
        <p:spPr>
          <a:xfrm>
            <a:off x="76200" y="438150"/>
            <a:ext cx="7392041" cy="4248150"/>
          </a:xfrm>
          <a:prstGeom prst="rect">
            <a:avLst/>
          </a:prstGeom>
        </p:spPr>
      </p:pic>
      <p:sp>
        <p:nvSpPr>
          <p:cNvPr id="6" name="TextBox 5"/>
          <p:cNvSpPr txBox="1"/>
          <p:nvPr/>
        </p:nvSpPr>
        <p:spPr>
          <a:xfrm>
            <a:off x="2590800" y="2562225"/>
            <a:ext cx="6439904" cy="1477328"/>
          </a:xfrm>
          <a:prstGeom prst="rect">
            <a:avLst/>
          </a:prstGeom>
          <a:noFill/>
        </p:spPr>
        <p:txBody>
          <a:bodyPr wrap="none" rtlCol="0">
            <a:spAutoFit/>
          </a:bodyPr>
          <a:lstStyle/>
          <a:p>
            <a:pPr marL="285750" indent="-285750">
              <a:buFont typeface="Arial" charset="0"/>
              <a:buChar char="•"/>
            </a:pPr>
            <a:r>
              <a:rPr lang="en-US" dirty="0" smtClean="0"/>
              <a:t>This is what is actually coming back to Python.</a:t>
            </a:r>
          </a:p>
          <a:p>
            <a:pPr marL="285750" indent="-285750">
              <a:buFont typeface="Arial" charset="0"/>
              <a:buChar char="•"/>
            </a:pPr>
            <a:r>
              <a:rPr lang="en-US" dirty="0" smtClean="0"/>
              <a:t>Gets mapped into a relatively complex but</a:t>
            </a:r>
            <a:br>
              <a:rPr lang="en-US" dirty="0" smtClean="0"/>
            </a:br>
            <a:r>
              <a:rPr lang="en-US" dirty="0" smtClean="0"/>
              <a:t>powerful Python data structure.</a:t>
            </a:r>
          </a:p>
          <a:p>
            <a:pPr marL="285750" indent="-285750">
              <a:buFont typeface="Arial" charset="0"/>
              <a:buChar char="•"/>
            </a:pPr>
            <a:endParaRPr lang="en-US" dirty="0"/>
          </a:p>
          <a:p>
            <a:pPr marL="285750" indent="-285750">
              <a:buFont typeface="Arial" charset="0"/>
              <a:buChar char="•"/>
            </a:pPr>
            <a:r>
              <a:rPr lang="en-US" dirty="0"/>
              <a:t>https://neo4j.com/docs/</a:t>
            </a:r>
            <a:r>
              <a:rPr lang="en-US" dirty="0" err="1"/>
              <a:t>api</a:t>
            </a:r>
            <a:r>
              <a:rPr lang="en-US" dirty="0"/>
              <a:t>/python-driver/current/</a:t>
            </a:r>
            <a:r>
              <a:rPr lang="en-US" dirty="0" err="1"/>
              <a:t>results.html</a:t>
            </a:r>
            <a:endParaRPr lang="en-US" dirty="0"/>
          </a:p>
        </p:txBody>
      </p:sp>
    </p:spTree>
    <p:extLst>
      <p:ext uri="{BB962C8B-B14F-4D97-AF65-F5344CB8AC3E}">
        <p14:creationId xmlns:p14="http://schemas.microsoft.com/office/powerpoint/2010/main" val="189303353"/>
      </p:ext>
    </p:extLst>
  </p:cSld>
  <p:clrMapOvr>
    <a:masterClrMapping/>
  </p:clrMapOvr>
  <p:transition spd="med">
    <p:wipe dir="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py2neo, queries and HW4</a:t>
            </a:r>
            <a:endParaRPr lang="en-US" dirty="0"/>
          </a:p>
        </p:txBody>
      </p:sp>
      <p:pic>
        <p:nvPicPr>
          <p:cNvPr id="5" name="Picture 4"/>
          <p:cNvPicPr>
            <a:picLocks noChangeAspect="1"/>
          </p:cNvPicPr>
          <p:nvPr/>
        </p:nvPicPr>
        <p:blipFill>
          <a:blip r:embed="rId2"/>
          <a:stretch>
            <a:fillRect/>
          </a:stretch>
        </p:blipFill>
        <p:spPr>
          <a:xfrm>
            <a:off x="216305" y="666750"/>
            <a:ext cx="4282440" cy="3352800"/>
          </a:xfrm>
          <a:prstGeom prst="rect">
            <a:avLst/>
          </a:prstGeom>
        </p:spPr>
      </p:pic>
      <p:pic>
        <p:nvPicPr>
          <p:cNvPr id="7" name="Picture 6"/>
          <p:cNvPicPr>
            <a:picLocks noChangeAspect="1"/>
          </p:cNvPicPr>
          <p:nvPr/>
        </p:nvPicPr>
        <p:blipFill>
          <a:blip r:embed="rId3"/>
          <a:stretch>
            <a:fillRect/>
          </a:stretch>
        </p:blipFill>
        <p:spPr>
          <a:xfrm>
            <a:off x="4648200" y="590550"/>
            <a:ext cx="4259714" cy="2724150"/>
          </a:xfrm>
          <a:prstGeom prst="rect">
            <a:avLst/>
          </a:prstGeom>
        </p:spPr>
      </p:pic>
    </p:spTree>
    <p:extLst>
      <p:ext uri="{BB962C8B-B14F-4D97-AF65-F5344CB8AC3E}">
        <p14:creationId xmlns:p14="http://schemas.microsoft.com/office/powerpoint/2010/main" val="478472038"/>
      </p:ext>
    </p:extLst>
  </p:cSld>
  <p:clrMapOvr>
    <a:masterClrMapping/>
  </p:clrMapOvr>
  <p:transition spd="med">
    <p:wipe dir="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Without py2neo</a:t>
            </a:r>
            <a:endParaRPr lang="en-US" dirty="0"/>
          </a:p>
        </p:txBody>
      </p:sp>
      <p:pic>
        <p:nvPicPr>
          <p:cNvPr id="3" name="Picture 2"/>
          <p:cNvPicPr>
            <a:picLocks noChangeAspect="1"/>
          </p:cNvPicPr>
          <p:nvPr/>
        </p:nvPicPr>
        <p:blipFill>
          <a:blip r:embed="rId2"/>
          <a:stretch>
            <a:fillRect/>
          </a:stretch>
        </p:blipFill>
        <p:spPr>
          <a:xfrm>
            <a:off x="0" y="514350"/>
            <a:ext cx="5303864" cy="1955800"/>
          </a:xfrm>
          <a:prstGeom prst="rect">
            <a:avLst/>
          </a:prstGeom>
        </p:spPr>
      </p:pic>
      <p:pic>
        <p:nvPicPr>
          <p:cNvPr id="4" name="Picture 3"/>
          <p:cNvPicPr>
            <a:picLocks noChangeAspect="1"/>
          </p:cNvPicPr>
          <p:nvPr/>
        </p:nvPicPr>
        <p:blipFill>
          <a:blip r:embed="rId3"/>
          <a:stretch>
            <a:fillRect/>
          </a:stretch>
        </p:blipFill>
        <p:spPr>
          <a:xfrm>
            <a:off x="4419600" y="1200150"/>
            <a:ext cx="4487687" cy="3117850"/>
          </a:xfrm>
          <a:prstGeom prst="rect">
            <a:avLst/>
          </a:prstGeom>
        </p:spPr>
      </p:pic>
    </p:spTree>
    <p:extLst>
      <p:ext uri="{BB962C8B-B14F-4D97-AF65-F5344CB8AC3E}">
        <p14:creationId xmlns:p14="http://schemas.microsoft.com/office/powerpoint/2010/main" val="681808564"/>
      </p:ext>
    </p:extLst>
  </p:cSld>
  <p:clrMapOvr>
    <a:masterClrMapping/>
  </p:clrMapOvr>
  <p:transition spd="med">
    <p:wipe dir="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endParaRPr lang="en-US"/>
          </a:p>
        </p:txBody>
      </p:sp>
      <p:pic>
        <p:nvPicPr>
          <p:cNvPr id="4" name="Picture 3"/>
          <p:cNvPicPr>
            <a:picLocks noChangeAspect="1"/>
          </p:cNvPicPr>
          <p:nvPr/>
        </p:nvPicPr>
        <p:blipFill>
          <a:blip r:embed="rId2"/>
          <a:stretch>
            <a:fillRect/>
          </a:stretch>
        </p:blipFill>
        <p:spPr>
          <a:xfrm>
            <a:off x="2362200" y="514350"/>
            <a:ext cx="6537919" cy="2901489"/>
          </a:xfrm>
          <a:prstGeom prst="rect">
            <a:avLst/>
          </a:prstGeom>
        </p:spPr>
      </p:pic>
      <p:sp>
        <p:nvSpPr>
          <p:cNvPr id="6" name="Content Placeholder 5"/>
          <p:cNvSpPr>
            <a:spLocks noGrp="1"/>
          </p:cNvSpPr>
          <p:nvPr>
            <p:ph sz="half" idx="1"/>
          </p:nvPr>
        </p:nvSpPr>
        <p:spPr>
          <a:xfrm>
            <a:off x="228600" y="2724150"/>
            <a:ext cx="6858000" cy="1791094"/>
          </a:xfrm>
        </p:spPr>
        <p:txBody>
          <a:bodyPr>
            <a:normAutofit/>
          </a:bodyPr>
          <a:lstStyle/>
          <a:p>
            <a:r>
              <a:rPr lang="en-US" sz="1600" dirty="0" smtClean="0">
                <a:solidFill>
                  <a:srgbClr val="FF0000"/>
                </a:solidFill>
              </a:rPr>
              <a:t>This ER modeling notation does not support complete, exact definition of the Thing-Thing relationship.</a:t>
            </a:r>
          </a:p>
          <a:p>
            <a:r>
              <a:rPr lang="en-US" sz="1600" dirty="0" err="1" smtClean="0">
                <a:solidFill>
                  <a:srgbClr val="FF0000"/>
                </a:solidFill>
              </a:rPr>
              <a:t>source_id</a:t>
            </a:r>
            <a:r>
              <a:rPr lang="en-US" sz="1600" dirty="0" smtClean="0">
                <a:solidFill>
                  <a:srgbClr val="FF0000"/>
                </a:solidFill>
              </a:rPr>
              <a:t> and </a:t>
            </a:r>
            <a:r>
              <a:rPr lang="en-US" sz="1600" dirty="0" err="1" smtClean="0">
                <a:solidFill>
                  <a:srgbClr val="FF0000"/>
                </a:solidFill>
              </a:rPr>
              <a:t>target_id</a:t>
            </a:r>
            <a:r>
              <a:rPr lang="en-US" sz="1600" dirty="0">
                <a:solidFill>
                  <a:srgbClr val="FF0000"/>
                </a:solidFill>
              </a:rPr>
              <a:t> </a:t>
            </a:r>
            <a:r>
              <a:rPr lang="en-US" sz="1600" dirty="0" smtClean="0">
                <a:solidFill>
                  <a:srgbClr val="FF0000"/>
                </a:solidFill>
              </a:rPr>
              <a:t>both MUST be</a:t>
            </a:r>
          </a:p>
          <a:p>
            <a:pPr lvl="1"/>
            <a:r>
              <a:rPr lang="en-US" sz="1400" dirty="0" smtClean="0">
                <a:solidFill>
                  <a:srgbClr val="FF0000"/>
                </a:solidFill>
              </a:rPr>
              <a:t>NULL, if kind is not “Relationship.”</a:t>
            </a:r>
          </a:p>
          <a:p>
            <a:pPr lvl="1"/>
            <a:r>
              <a:rPr lang="en-US" sz="1400" dirty="0" smtClean="0">
                <a:solidFill>
                  <a:srgbClr val="FF0000"/>
                </a:solidFill>
              </a:rPr>
              <a:t>NOT NULL, and have IDs referencing existing things of type Node if the Thing is of type Relationship.</a:t>
            </a:r>
            <a:endParaRPr lang="en-US" sz="1400" dirty="0">
              <a:solidFill>
                <a:srgbClr val="FF0000"/>
              </a:solidFill>
            </a:endParaRPr>
          </a:p>
        </p:txBody>
      </p:sp>
      <p:cxnSp>
        <p:nvCxnSpPr>
          <p:cNvPr id="8" name="Straight Arrow Connector 7"/>
          <p:cNvCxnSpPr/>
          <p:nvPr/>
        </p:nvCxnSpPr>
        <p:spPr>
          <a:xfrm flipV="1">
            <a:off x="762000" y="1200150"/>
            <a:ext cx="1905000" cy="1447800"/>
          </a:xfrm>
          <a:prstGeom prst="straightConnector1">
            <a:avLst/>
          </a:prstGeom>
          <a:ln>
            <a:solidFill>
              <a:srgbClr val="FF0000"/>
            </a:solidFill>
            <a:prstDash val="sysDash"/>
            <a:tailEnd type="stealth" w="lg" len="lg"/>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26915145"/>
      </p:ext>
    </p:extLst>
  </p:cSld>
  <p:clrMapOvr>
    <a:masterClrMapping/>
  </p:clrMapOvr>
  <p:transition spd="med">
    <p:wipe dir="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Comparison </a:t>
            </a:r>
            <a:r>
              <a:rPr lang="mr-IN" dirty="0" smtClean="0"/>
              <a:t>–</a:t>
            </a:r>
            <a:r>
              <a:rPr lang="en-US" dirty="0" smtClean="0"/>
              <a:t> Which is Easier?</a:t>
            </a:r>
            <a:endParaRPr lang="en-US" dirty="0"/>
          </a:p>
        </p:txBody>
      </p:sp>
      <p:pic>
        <p:nvPicPr>
          <p:cNvPr id="4" name="Picture 3"/>
          <p:cNvPicPr>
            <a:picLocks noChangeAspect="1"/>
          </p:cNvPicPr>
          <p:nvPr/>
        </p:nvPicPr>
        <p:blipFill>
          <a:blip r:embed="rId2"/>
          <a:stretch>
            <a:fillRect/>
          </a:stretch>
        </p:blipFill>
        <p:spPr>
          <a:xfrm>
            <a:off x="152400" y="514350"/>
            <a:ext cx="5867400" cy="2163603"/>
          </a:xfrm>
          <a:prstGeom prst="rect">
            <a:avLst/>
          </a:prstGeom>
        </p:spPr>
      </p:pic>
      <p:pic>
        <p:nvPicPr>
          <p:cNvPr id="6" name="Picture 5"/>
          <p:cNvPicPr>
            <a:picLocks noChangeAspect="1"/>
          </p:cNvPicPr>
          <p:nvPr/>
        </p:nvPicPr>
        <p:blipFill>
          <a:blip r:embed="rId3"/>
          <a:stretch>
            <a:fillRect/>
          </a:stretch>
        </p:blipFill>
        <p:spPr>
          <a:xfrm>
            <a:off x="3275099" y="2876550"/>
            <a:ext cx="5257800" cy="1742470"/>
          </a:xfrm>
          <a:prstGeom prst="rect">
            <a:avLst/>
          </a:prstGeom>
        </p:spPr>
      </p:pic>
      <p:sp>
        <p:nvSpPr>
          <p:cNvPr id="7" name="TextBox 6"/>
          <p:cNvSpPr txBox="1"/>
          <p:nvPr/>
        </p:nvSpPr>
        <p:spPr>
          <a:xfrm>
            <a:off x="4368573" y="1352550"/>
            <a:ext cx="2915029" cy="369332"/>
          </a:xfrm>
          <a:prstGeom prst="rect">
            <a:avLst/>
          </a:prstGeom>
          <a:noFill/>
        </p:spPr>
        <p:txBody>
          <a:bodyPr wrap="none" rtlCol="0">
            <a:spAutoFit/>
          </a:bodyPr>
          <a:lstStyle/>
          <a:p>
            <a:r>
              <a:rPr lang="en-US" dirty="0" smtClean="0"/>
              <a:t>Direct use of language driver.</a:t>
            </a:r>
            <a:endParaRPr lang="en-US" dirty="0"/>
          </a:p>
        </p:txBody>
      </p:sp>
      <p:sp>
        <p:nvSpPr>
          <p:cNvPr id="8" name="TextBox 7"/>
          <p:cNvSpPr txBox="1"/>
          <p:nvPr/>
        </p:nvSpPr>
        <p:spPr>
          <a:xfrm>
            <a:off x="247454" y="3379430"/>
            <a:ext cx="885884" cy="369332"/>
          </a:xfrm>
          <a:prstGeom prst="rect">
            <a:avLst/>
          </a:prstGeom>
          <a:noFill/>
        </p:spPr>
        <p:txBody>
          <a:bodyPr wrap="none" rtlCol="0">
            <a:spAutoFit/>
          </a:bodyPr>
          <a:lstStyle/>
          <a:p>
            <a:r>
              <a:rPr lang="en-US" dirty="0" smtClean="0"/>
              <a:t>py2neo</a:t>
            </a:r>
            <a:endParaRPr lang="en-US" dirty="0"/>
          </a:p>
        </p:txBody>
      </p:sp>
    </p:spTree>
    <p:extLst>
      <p:ext uri="{BB962C8B-B14F-4D97-AF65-F5344CB8AC3E}">
        <p14:creationId xmlns:p14="http://schemas.microsoft.com/office/powerpoint/2010/main" val="205633483"/>
      </p:ext>
    </p:extLst>
  </p:cSld>
  <p:clrMapOvr>
    <a:masterClrMapping/>
  </p:clrMapOvr>
  <p:transition spd="med">
    <p:wipe dir="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Interesting Query 1</a:t>
            </a:r>
            <a:endParaRPr lang="en-US" dirty="0"/>
          </a:p>
        </p:txBody>
      </p:sp>
      <p:sp>
        <p:nvSpPr>
          <p:cNvPr id="5" name="Content Placeholder 4"/>
          <p:cNvSpPr>
            <a:spLocks noGrp="1"/>
          </p:cNvSpPr>
          <p:nvPr>
            <p:ph sz="half" idx="1"/>
          </p:nvPr>
        </p:nvSpPr>
        <p:spPr>
          <a:xfrm>
            <a:off x="76200" y="553809"/>
            <a:ext cx="4038600" cy="3961435"/>
          </a:xfrm>
        </p:spPr>
        <p:txBody>
          <a:bodyPr/>
          <a:lstStyle/>
          <a:p>
            <a:r>
              <a:rPr lang="en-US" dirty="0" smtClean="0"/>
              <a:t>Note: I loaded</a:t>
            </a:r>
          </a:p>
          <a:p>
            <a:pPr lvl="1"/>
            <a:r>
              <a:rPr lang="en-US" dirty="0" smtClean="0"/>
              <a:t>All appearances since 2010.</a:t>
            </a:r>
          </a:p>
          <a:p>
            <a:pPr lvl="1"/>
            <a:r>
              <a:rPr lang="en-US" dirty="0" smtClean="0"/>
              <a:t>Players that appeared.</a:t>
            </a:r>
          </a:p>
          <a:p>
            <a:r>
              <a:rPr lang="en-US" dirty="0" smtClean="0"/>
              <a:t>Find all of the appearances</a:t>
            </a:r>
            <a:br>
              <a:rPr lang="en-US" dirty="0" smtClean="0"/>
            </a:br>
            <a:r>
              <a:rPr lang="en-US" dirty="0" smtClean="0"/>
              <a:t>by a player with </a:t>
            </a:r>
            <a:r>
              <a:rPr lang="en-US" dirty="0" err="1" smtClean="0"/>
              <a:t>last_name</a:t>
            </a:r>
            <a:r>
              <a:rPr lang="en-US" dirty="0" smtClean="0"/>
              <a:t> ‘Ortiz’</a:t>
            </a:r>
          </a:p>
          <a:p>
            <a:r>
              <a:rPr lang="en-US" dirty="0" smtClean="0"/>
              <a:t>Note 2:</a:t>
            </a:r>
          </a:p>
          <a:p>
            <a:pPr lvl="1"/>
            <a:r>
              <a:rPr lang="en-US" dirty="0" smtClean="0"/>
              <a:t>Cannot create multiple relationships with same name using py2neo.</a:t>
            </a:r>
          </a:p>
          <a:p>
            <a:pPr lvl="1"/>
            <a:r>
              <a:rPr lang="en-US" dirty="0" smtClean="0"/>
              <a:t>I had to use raw Cypher</a:t>
            </a:r>
          </a:p>
        </p:txBody>
      </p:sp>
      <p:pic>
        <p:nvPicPr>
          <p:cNvPr id="6" name="Picture 5"/>
          <p:cNvPicPr>
            <a:picLocks noChangeAspect="1"/>
          </p:cNvPicPr>
          <p:nvPr/>
        </p:nvPicPr>
        <p:blipFill>
          <a:blip r:embed="rId2"/>
          <a:stretch>
            <a:fillRect/>
          </a:stretch>
        </p:blipFill>
        <p:spPr>
          <a:xfrm>
            <a:off x="4191000" y="166011"/>
            <a:ext cx="4732993" cy="4248150"/>
          </a:xfrm>
          <a:prstGeom prst="rect">
            <a:avLst/>
          </a:prstGeom>
        </p:spPr>
      </p:pic>
    </p:spTree>
    <p:extLst>
      <p:ext uri="{BB962C8B-B14F-4D97-AF65-F5344CB8AC3E}">
        <p14:creationId xmlns:p14="http://schemas.microsoft.com/office/powerpoint/2010/main" val="187516265"/>
      </p:ext>
    </p:extLst>
  </p:cSld>
  <p:clrMapOvr>
    <a:masterClrMapping/>
  </p:clrMapOvr>
  <p:transition spd="med">
    <p:wipe dir="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Interesting Query 2 </a:t>
            </a:r>
            <a:r>
              <a:rPr lang="mr-IN" dirty="0" smtClean="0"/>
              <a:t>–</a:t>
            </a:r>
            <a:r>
              <a:rPr lang="en-US" dirty="0" smtClean="0"/>
              <a:t> Loading All Appearances</a:t>
            </a:r>
            <a:endParaRPr lang="en-US" dirty="0"/>
          </a:p>
        </p:txBody>
      </p:sp>
      <p:pic>
        <p:nvPicPr>
          <p:cNvPr id="7" name="Picture 6"/>
          <p:cNvPicPr>
            <a:picLocks noChangeAspect="1"/>
          </p:cNvPicPr>
          <p:nvPr/>
        </p:nvPicPr>
        <p:blipFill>
          <a:blip r:embed="rId2"/>
          <a:stretch>
            <a:fillRect/>
          </a:stretch>
        </p:blipFill>
        <p:spPr>
          <a:xfrm>
            <a:off x="228600" y="514350"/>
            <a:ext cx="8610600" cy="4017619"/>
          </a:xfrm>
          <a:prstGeom prst="rect">
            <a:avLst/>
          </a:prstGeom>
        </p:spPr>
      </p:pic>
    </p:spTree>
    <p:extLst>
      <p:ext uri="{BB962C8B-B14F-4D97-AF65-F5344CB8AC3E}">
        <p14:creationId xmlns:p14="http://schemas.microsoft.com/office/powerpoint/2010/main" val="1352096448"/>
      </p:ext>
    </p:extLst>
  </p:cSld>
  <p:clrMapOvr>
    <a:masterClrMapping/>
  </p:clrMapOvr>
  <p:transition spd="med">
    <p:wipe dir="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Interesting Query 2 </a:t>
            </a:r>
            <a:r>
              <a:rPr lang="mr-IN" dirty="0" smtClean="0"/>
              <a:t>–</a:t>
            </a:r>
            <a:r>
              <a:rPr lang="en-US" dirty="0" smtClean="0"/>
              <a:t> Loading All Appearances</a:t>
            </a:r>
            <a:endParaRPr lang="en-US" dirty="0"/>
          </a:p>
        </p:txBody>
      </p:sp>
      <p:pic>
        <p:nvPicPr>
          <p:cNvPr id="4" name="Picture 3"/>
          <p:cNvPicPr>
            <a:picLocks noChangeAspect="1"/>
          </p:cNvPicPr>
          <p:nvPr/>
        </p:nvPicPr>
        <p:blipFill>
          <a:blip r:embed="rId2"/>
          <a:stretch>
            <a:fillRect/>
          </a:stretch>
        </p:blipFill>
        <p:spPr>
          <a:xfrm>
            <a:off x="76200" y="666750"/>
            <a:ext cx="8667750" cy="2667000"/>
          </a:xfrm>
          <a:prstGeom prst="rect">
            <a:avLst/>
          </a:prstGeom>
        </p:spPr>
      </p:pic>
    </p:spTree>
    <p:extLst>
      <p:ext uri="{BB962C8B-B14F-4D97-AF65-F5344CB8AC3E}">
        <p14:creationId xmlns:p14="http://schemas.microsoft.com/office/powerpoint/2010/main" val="1092113672"/>
      </p:ext>
    </p:extLst>
  </p:cSld>
  <p:clrMapOvr>
    <a:masterClrMapping/>
  </p:clrMapOvr>
  <p:transition spd="med">
    <p:wipe dir="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Kevin </a:t>
            </a:r>
            <a:r>
              <a:rPr lang="en-US" dirty="0" err="1" smtClean="0"/>
              <a:t>Youkilis</a:t>
            </a:r>
            <a:r>
              <a:rPr lang="en-US" dirty="0" smtClean="0"/>
              <a:t>’ Teammates</a:t>
            </a:r>
            <a:endParaRPr lang="en-US" dirty="0"/>
          </a:p>
        </p:txBody>
      </p:sp>
      <p:pic>
        <p:nvPicPr>
          <p:cNvPr id="5" name="Picture 4"/>
          <p:cNvPicPr>
            <a:picLocks noChangeAspect="1"/>
          </p:cNvPicPr>
          <p:nvPr/>
        </p:nvPicPr>
        <p:blipFill>
          <a:blip r:embed="rId2"/>
          <a:stretch>
            <a:fillRect/>
          </a:stretch>
        </p:blipFill>
        <p:spPr>
          <a:xfrm>
            <a:off x="4368573" y="590550"/>
            <a:ext cx="4736792" cy="3883964"/>
          </a:xfrm>
          <a:prstGeom prst="rect">
            <a:avLst/>
          </a:prstGeom>
        </p:spPr>
      </p:pic>
      <p:sp>
        <p:nvSpPr>
          <p:cNvPr id="6" name="Rectangle 5"/>
          <p:cNvSpPr/>
          <p:nvPr/>
        </p:nvSpPr>
        <p:spPr>
          <a:xfrm>
            <a:off x="0" y="819150"/>
            <a:ext cx="4572000" cy="2031325"/>
          </a:xfrm>
          <a:prstGeom prst="rect">
            <a:avLst/>
          </a:prstGeom>
        </p:spPr>
        <p:txBody>
          <a:bodyPr>
            <a:spAutoFit/>
          </a:bodyPr>
          <a:lstStyle/>
          <a:p>
            <a:r>
              <a:rPr lang="en-US" dirty="0"/>
              <a:t>MATCH  </a:t>
            </a:r>
            <a:r>
              <a:rPr lang="en-US" dirty="0" smtClean="0"/>
              <a:t>c=(</a:t>
            </a:r>
            <a:r>
              <a:rPr lang="en-US" dirty="0" err="1"/>
              <a:t>p:Player</a:t>
            </a:r>
            <a:r>
              <a:rPr lang="en-US" dirty="0"/>
              <a:t> {</a:t>
            </a:r>
            <a:r>
              <a:rPr lang="en-US" dirty="0" err="1"/>
              <a:t>last_name</a:t>
            </a:r>
            <a:r>
              <a:rPr lang="en-US" dirty="0"/>
              <a:t>: '</a:t>
            </a:r>
            <a:r>
              <a:rPr lang="en-US" dirty="0" err="1"/>
              <a:t>Youkilis</a:t>
            </a:r>
            <a:r>
              <a:rPr lang="en-US" dirty="0" smtClean="0"/>
              <a:t>'})</a:t>
            </a:r>
          </a:p>
          <a:p>
            <a:r>
              <a:rPr lang="en-US" dirty="0" smtClean="0"/>
              <a:t>-[</a:t>
            </a:r>
            <a:r>
              <a:rPr lang="en-US" dirty="0"/>
              <a:t>r1:APPEARED</a:t>
            </a:r>
            <a:r>
              <a:rPr lang="en-US" dirty="0" smtClean="0"/>
              <a:t>]-&gt;</a:t>
            </a:r>
          </a:p>
          <a:p>
            <a:r>
              <a:rPr lang="en-US" dirty="0" smtClean="0"/>
              <a:t>(</a:t>
            </a:r>
            <a:r>
              <a:rPr lang="en-US" dirty="0" err="1"/>
              <a:t>t:Team</a:t>
            </a:r>
            <a:r>
              <a:rPr lang="en-US" dirty="0" smtClean="0"/>
              <a:t>)</a:t>
            </a:r>
          </a:p>
          <a:p>
            <a:r>
              <a:rPr lang="en-US" dirty="0" smtClean="0"/>
              <a:t>&lt;-[</a:t>
            </a:r>
            <a:r>
              <a:rPr lang="en-US" dirty="0"/>
              <a:t>r2:APPEARED</a:t>
            </a:r>
            <a:r>
              <a:rPr lang="en-US" dirty="0" smtClean="0"/>
              <a:t>]-</a:t>
            </a:r>
          </a:p>
          <a:p>
            <a:r>
              <a:rPr lang="en-US" dirty="0" smtClean="0"/>
              <a:t>(p2:Player)</a:t>
            </a:r>
          </a:p>
          <a:p>
            <a:r>
              <a:rPr lang="en-US" dirty="0" smtClean="0"/>
              <a:t>where </a:t>
            </a:r>
            <a:r>
              <a:rPr lang="en-US" dirty="0"/>
              <a:t>not p = p2  and r1.year = r2.year RETURN  </a:t>
            </a:r>
            <a:r>
              <a:rPr lang="en-US" dirty="0" smtClean="0"/>
              <a:t>c</a:t>
            </a:r>
            <a:endParaRPr lang="en-US" dirty="0"/>
          </a:p>
        </p:txBody>
      </p:sp>
    </p:spTree>
    <p:extLst>
      <p:ext uri="{BB962C8B-B14F-4D97-AF65-F5344CB8AC3E}">
        <p14:creationId xmlns:p14="http://schemas.microsoft.com/office/powerpoint/2010/main" val="11082815"/>
      </p:ext>
    </p:extLst>
  </p:cSld>
  <p:clrMapOvr>
    <a:masterClrMapping/>
  </p:clrMapOvr>
  <p:transition spd="med">
    <p:wipe dir="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Find Recent Traitors</a:t>
            </a:r>
            <a:endParaRPr lang="en-US" dirty="0"/>
          </a:p>
        </p:txBody>
      </p:sp>
      <p:sp>
        <p:nvSpPr>
          <p:cNvPr id="6" name="Rectangle 5"/>
          <p:cNvSpPr/>
          <p:nvPr/>
        </p:nvSpPr>
        <p:spPr>
          <a:xfrm>
            <a:off x="228600" y="566506"/>
            <a:ext cx="8534400" cy="923330"/>
          </a:xfrm>
          <a:prstGeom prst="rect">
            <a:avLst/>
          </a:prstGeom>
        </p:spPr>
        <p:txBody>
          <a:bodyPr wrap="square">
            <a:spAutoFit/>
          </a:bodyPr>
          <a:lstStyle/>
          <a:p>
            <a:r>
              <a:rPr lang="en-US" dirty="0"/>
              <a:t>MATCH  (</a:t>
            </a:r>
            <a:r>
              <a:rPr lang="en-US" dirty="0" err="1"/>
              <a:t>p:Player</a:t>
            </a:r>
            <a:r>
              <a:rPr lang="en-US" dirty="0"/>
              <a:t>)-[r1:APPEARED]-&gt;(</a:t>
            </a:r>
            <a:r>
              <a:rPr lang="en-US" dirty="0" err="1"/>
              <a:t>t:Team</a:t>
            </a:r>
            <a:r>
              <a:rPr lang="en-US" dirty="0"/>
              <a:t> {</a:t>
            </a:r>
            <a:r>
              <a:rPr lang="en-US" dirty="0" err="1"/>
              <a:t>team_id</a:t>
            </a:r>
            <a:r>
              <a:rPr lang="en-US" dirty="0"/>
              <a:t>: "NYA"}), </a:t>
            </a:r>
            <a:br>
              <a:rPr lang="en-US" dirty="0"/>
            </a:br>
            <a:r>
              <a:rPr lang="en-US" dirty="0" smtClean="0"/>
              <a:t>(</a:t>
            </a:r>
            <a:r>
              <a:rPr lang="en-US" dirty="0" err="1"/>
              <a:t>p:Player</a:t>
            </a:r>
            <a:r>
              <a:rPr lang="en-US" dirty="0"/>
              <a:t>)-[r2:APPEARED]-&gt;(t2:Team {</a:t>
            </a:r>
            <a:r>
              <a:rPr lang="en-US" dirty="0" err="1"/>
              <a:t>team_id</a:t>
            </a:r>
            <a:r>
              <a:rPr lang="en-US" dirty="0"/>
              <a:t>: "BOS</a:t>
            </a:r>
            <a:r>
              <a:rPr lang="en-US" dirty="0" smtClean="0"/>
              <a:t>"})</a:t>
            </a:r>
            <a:br>
              <a:rPr lang="en-US" dirty="0" smtClean="0"/>
            </a:br>
            <a:r>
              <a:rPr lang="en-US" dirty="0" smtClean="0"/>
              <a:t>where r2.year </a:t>
            </a:r>
            <a:r>
              <a:rPr lang="en-US" dirty="0"/>
              <a:t>&lt; </a:t>
            </a:r>
            <a:r>
              <a:rPr lang="en-US" dirty="0" smtClean="0"/>
              <a:t>r1.year </a:t>
            </a:r>
            <a:r>
              <a:rPr lang="en-US" dirty="0"/>
              <a:t>return p,r1,t,r2,t2</a:t>
            </a:r>
          </a:p>
        </p:txBody>
      </p:sp>
      <p:pic>
        <p:nvPicPr>
          <p:cNvPr id="7" name="Picture 6"/>
          <p:cNvPicPr>
            <a:picLocks noChangeAspect="1"/>
          </p:cNvPicPr>
          <p:nvPr/>
        </p:nvPicPr>
        <p:blipFill>
          <a:blip r:embed="rId2"/>
          <a:stretch>
            <a:fillRect/>
          </a:stretch>
        </p:blipFill>
        <p:spPr>
          <a:xfrm>
            <a:off x="304800" y="1491211"/>
            <a:ext cx="8458200" cy="3116179"/>
          </a:xfrm>
          <a:prstGeom prst="rect">
            <a:avLst/>
          </a:prstGeom>
        </p:spPr>
      </p:pic>
    </p:spTree>
    <p:extLst>
      <p:ext uri="{BB962C8B-B14F-4D97-AF65-F5344CB8AC3E}">
        <p14:creationId xmlns:p14="http://schemas.microsoft.com/office/powerpoint/2010/main" val="1764518222"/>
      </p:ext>
    </p:extLst>
  </p:cSld>
  <p:clrMapOvr>
    <a:masterClrMapping/>
  </p:clrMapOvr>
  <p:transition spd="med">
    <p:wipe dir="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3200" i="1" dirty="0" smtClean="0">
                <a:solidFill>
                  <a:schemeClr val="bg1"/>
                </a:solidFill>
              </a:rPr>
              <a:t>Facebook Graph API</a:t>
            </a:r>
            <a:endParaRPr lang="en-US" altLang="en-US" i="1" dirty="0">
              <a:solidFill>
                <a:schemeClr val="bg1"/>
              </a:solidFill>
            </a:endParaRPr>
          </a:p>
        </p:txBody>
      </p:sp>
      <p:sp>
        <p:nvSpPr>
          <p:cNvPr id="9221" name="TextBox 9"/>
          <p:cNvSpPr txBox="1">
            <a:spLocks noChangeArrowheads="1"/>
          </p:cNvSpPr>
          <p:nvPr/>
        </p:nvSpPr>
        <p:spPr bwMode="auto">
          <a:xfrm>
            <a:off x="255588" y="4695825"/>
            <a:ext cx="67818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52F42408-092F-3D4E-9F49-14CF99654DF6}" type="slidenum">
              <a:rPr lang="en-US" altLang="en-US" sz="1200" b="1">
                <a:solidFill>
                  <a:schemeClr val="bg1"/>
                </a:solidFill>
              </a:rPr>
              <a:pPr>
                <a:lnSpc>
                  <a:spcPts val="2400"/>
                </a:lnSpc>
              </a:pPr>
              <a:t>26</a:t>
            </a:fld>
            <a:r>
              <a:rPr lang="en-US" altLang="en-US" sz="1200" b="1" dirty="0">
                <a:solidFill>
                  <a:schemeClr val="bg1"/>
                </a:solidFill>
              </a:rPr>
              <a:t> </a:t>
            </a:r>
            <a:r>
              <a:rPr lang="en-US" altLang="en-US" sz="1200" dirty="0">
                <a:solidFill>
                  <a:schemeClr val="bg1"/>
                </a:solidFill>
              </a:rPr>
              <a:t>|</a:t>
            </a:r>
            <a:r>
              <a:rPr lang="en-US" altLang="en-US" sz="1200" b="1" dirty="0">
                <a:solidFill>
                  <a:schemeClr val="bg1"/>
                </a:solidFill>
              </a:rPr>
              <a:t> Introduction to Databases (F18): </a:t>
            </a:r>
            <a:r>
              <a:rPr lang="en-US" altLang="en-US" sz="1200" i="1" dirty="0">
                <a:solidFill>
                  <a:schemeClr val="bg1"/>
                </a:solidFill>
              </a:rPr>
              <a:t>Lecture </a:t>
            </a:r>
            <a:r>
              <a:rPr lang="en-US" altLang="en-US" sz="1200" i="1" dirty="0" smtClean="0">
                <a:solidFill>
                  <a:schemeClr val="bg1"/>
                </a:solidFill>
              </a:rPr>
              <a:t>13  </a:t>
            </a:r>
            <a:r>
              <a:rPr lang="en-US" altLang="en-US" sz="1200" i="1" dirty="0">
                <a:solidFill>
                  <a:schemeClr val="bg1"/>
                </a:solidFill>
              </a:rPr>
              <a:t>--  </a:t>
            </a:r>
            <a:r>
              <a:rPr lang="en-US" altLang="en-US" sz="1200" i="1" dirty="0" smtClean="0">
                <a:solidFill>
                  <a:schemeClr val="bg1"/>
                </a:solidFill>
              </a:rPr>
              <a:t>NoSQL, Normalization</a:t>
            </a:r>
            <a:endParaRPr lang="en-US" altLang="en-US" sz="1200" i="1" dirty="0">
              <a:solidFill>
                <a:schemeClr val="bg1"/>
              </a:solidFill>
            </a:endParaRPr>
          </a:p>
        </p:txBody>
      </p:sp>
    </p:spTree>
    <p:extLst>
      <p:ext uri="{BB962C8B-B14F-4D97-AF65-F5344CB8AC3E}">
        <p14:creationId xmlns:p14="http://schemas.microsoft.com/office/powerpoint/2010/main" val="100482271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Facebook Graph API</a:t>
            </a:r>
            <a:endParaRPr lang="en-US" dirty="0"/>
          </a:p>
        </p:txBody>
      </p:sp>
      <p:pic>
        <p:nvPicPr>
          <p:cNvPr id="4" name="Picture 3"/>
          <p:cNvPicPr>
            <a:picLocks noChangeAspect="1"/>
          </p:cNvPicPr>
          <p:nvPr/>
        </p:nvPicPr>
        <p:blipFill>
          <a:blip r:embed="rId2"/>
          <a:stretch>
            <a:fillRect/>
          </a:stretch>
        </p:blipFill>
        <p:spPr>
          <a:xfrm>
            <a:off x="152400" y="537885"/>
            <a:ext cx="6785745" cy="4160064"/>
          </a:xfrm>
          <a:prstGeom prst="rect">
            <a:avLst/>
          </a:prstGeom>
        </p:spPr>
      </p:pic>
      <p:sp>
        <p:nvSpPr>
          <p:cNvPr id="5" name="Rectangle 4"/>
          <p:cNvSpPr/>
          <p:nvPr/>
        </p:nvSpPr>
        <p:spPr>
          <a:xfrm>
            <a:off x="2971800" y="561256"/>
            <a:ext cx="5791200" cy="369332"/>
          </a:xfrm>
          <a:prstGeom prst="rect">
            <a:avLst/>
          </a:prstGeom>
        </p:spPr>
        <p:txBody>
          <a:bodyPr wrap="square">
            <a:spAutoFit/>
          </a:bodyPr>
          <a:lstStyle/>
          <a:p>
            <a:r>
              <a:rPr lang="en-US" dirty="0"/>
              <a:t>https://</a:t>
            </a:r>
            <a:r>
              <a:rPr lang="en-US" dirty="0" err="1"/>
              <a:t>developers.facebook.com</a:t>
            </a:r>
            <a:r>
              <a:rPr lang="en-US" dirty="0"/>
              <a:t>/docs/graph-</a:t>
            </a:r>
            <a:r>
              <a:rPr lang="en-US" dirty="0" err="1"/>
              <a:t>api</a:t>
            </a:r>
            <a:r>
              <a:rPr lang="en-US" dirty="0"/>
              <a:t>/overview</a:t>
            </a:r>
          </a:p>
        </p:txBody>
      </p:sp>
    </p:spTree>
    <p:extLst>
      <p:ext uri="{BB962C8B-B14F-4D97-AF65-F5344CB8AC3E}">
        <p14:creationId xmlns:p14="http://schemas.microsoft.com/office/powerpoint/2010/main" val="958617450"/>
      </p:ext>
    </p:extLst>
  </p:cSld>
  <p:clrMapOvr>
    <a:masterClrMapping/>
  </p:clrMapOvr>
  <p:transition spd="med">
    <p:wipe dir="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Facebook Graph API</a:t>
            </a:r>
            <a:endParaRPr lang="en-US" dirty="0"/>
          </a:p>
        </p:txBody>
      </p:sp>
      <p:pic>
        <p:nvPicPr>
          <p:cNvPr id="3" name="Picture 2"/>
          <p:cNvPicPr>
            <a:picLocks noChangeAspect="1"/>
          </p:cNvPicPr>
          <p:nvPr/>
        </p:nvPicPr>
        <p:blipFill>
          <a:blip r:embed="rId2"/>
          <a:stretch>
            <a:fillRect/>
          </a:stretch>
        </p:blipFill>
        <p:spPr>
          <a:xfrm>
            <a:off x="25924" y="514350"/>
            <a:ext cx="4405955" cy="4095750"/>
          </a:xfrm>
          <a:prstGeom prst="rect">
            <a:avLst/>
          </a:prstGeom>
        </p:spPr>
      </p:pic>
      <p:pic>
        <p:nvPicPr>
          <p:cNvPr id="6" name="Picture 5"/>
          <p:cNvPicPr>
            <a:picLocks noChangeAspect="1"/>
          </p:cNvPicPr>
          <p:nvPr/>
        </p:nvPicPr>
        <p:blipFill>
          <a:blip r:embed="rId3"/>
          <a:stretch>
            <a:fillRect/>
          </a:stretch>
        </p:blipFill>
        <p:spPr>
          <a:xfrm>
            <a:off x="4618168" y="1657350"/>
            <a:ext cx="4495980" cy="2952750"/>
          </a:xfrm>
          <a:prstGeom prst="rect">
            <a:avLst/>
          </a:prstGeom>
        </p:spPr>
      </p:pic>
      <p:sp>
        <p:nvSpPr>
          <p:cNvPr id="7" name="TextBox 6"/>
          <p:cNvSpPr txBox="1"/>
          <p:nvPr/>
        </p:nvSpPr>
        <p:spPr>
          <a:xfrm flipH="1">
            <a:off x="4876800" y="1200150"/>
            <a:ext cx="2773681" cy="369332"/>
          </a:xfrm>
          <a:prstGeom prst="rect">
            <a:avLst/>
          </a:prstGeom>
          <a:noFill/>
        </p:spPr>
        <p:txBody>
          <a:bodyPr wrap="square" rtlCol="0">
            <a:spAutoFit/>
          </a:bodyPr>
          <a:lstStyle/>
          <a:p>
            <a:r>
              <a:rPr lang="mr-IN" dirty="0" smtClean="0"/>
              <a:t>…</a:t>
            </a:r>
            <a:r>
              <a:rPr lang="en-US" dirty="0" smtClean="0"/>
              <a:t> 	</a:t>
            </a:r>
            <a:r>
              <a:rPr lang="mr-IN" dirty="0" smtClean="0"/>
              <a:t>…</a:t>
            </a:r>
            <a:r>
              <a:rPr lang="en-US" dirty="0" smtClean="0"/>
              <a:t> 	</a:t>
            </a:r>
            <a:r>
              <a:rPr lang="mr-IN" dirty="0" smtClean="0"/>
              <a:t>…</a:t>
            </a:r>
            <a:endParaRPr lang="en-US" dirty="0"/>
          </a:p>
        </p:txBody>
      </p:sp>
      <p:sp>
        <p:nvSpPr>
          <p:cNvPr id="8" name="Rectangle 7"/>
          <p:cNvSpPr/>
          <p:nvPr/>
        </p:nvSpPr>
        <p:spPr>
          <a:xfrm>
            <a:off x="4542148" y="461486"/>
            <a:ext cx="4572000" cy="523220"/>
          </a:xfrm>
          <a:prstGeom prst="rect">
            <a:avLst/>
          </a:prstGeom>
        </p:spPr>
        <p:txBody>
          <a:bodyPr>
            <a:spAutoFit/>
          </a:bodyPr>
          <a:lstStyle/>
          <a:p>
            <a:r>
              <a:rPr lang="en-US" sz="1400" dirty="0" smtClean="0"/>
              <a:t>Full </a:t>
            </a:r>
            <a:r>
              <a:rPr lang="en-US" sz="1400" smtClean="0"/>
              <a:t>list at:</a:t>
            </a:r>
          </a:p>
          <a:p>
            <a:r>
              <a:rPr lang="en-US" sz="1400" dirty="0" smtClean="0"/>
              <a:t>https</a:t>
            </a:r>
            <a:r>
              <a:rPr lang="en-US" sz="1400" dirty="0"/>
              <a:t>://</a:t>
            </a:r>
            <a:r>
              <a:rPr lang="en-US" sz="1400" dirty="0" err="1"/>
              <a:t>developers.facebook.com</a:t>
            </a:r>
            <a:r>
              <a:rPr lang="en-US" sz="1400" dirty="0"/>
              <a:t>/docs/graph-</a:t>
            </a:r>
            <a:r>
              <a:rPr lang="en-US" sz="1400" dirty="0" err="1"/>
              <a:t>api</a:t>
            </a:r>
            <a:r>
              <a:rPr lang="en-US" sz="1400" dirty="0"/>
              <a:t>/reference</a:t>
            </a:r>
          </a:p>
        </p:txBody>
      </p:sp>
    </p:spTree>
    <p:extLst>
      <p:ext uri="{BB962C8B-B14F-4D97-AF65-F5344CB8AC3E}">
        <p14:creationId xmlns:p14="http://schemas.microsoft.com/office/powerpoint/2010/main" val="527224370"/>
      </p:ext>
    </p:extLst>
  </p:cSld>
  <p:clrMapOvr>
    <a:masterClrMapping/>
  </p:clrMapOvr>
  <p:transition spd="med">
    <p:wipe dir="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Facebook Graph API </a:t>
            </a:r>
            <a:r>
              <a:rPr lang="mr-IN" dirty="0" smtClean="0"/>
              <a:t>–</a:t>
            </a:r>
            <a:r>
              <a:rPr lang="en-US" dirty="0" smtClean="0"/>
              <a:t> Examples </a:t>
            </a:r>
            <a:endParaRPr lang="en-US" dirty="0"/>
          </a:p>
        </p:txBody>
      </p:sp>
      <p:pic>
        <p:nvPicPr>
          <p:cNvPr id="4" name="Picture 3"/>
          <p:cNvPicPr>
            <a:picLocks noChangeAspect="1"/>
          </p:cNvPicPr>
          <p:nvPr/>
        </p:nvPicPr>
        <p:blipFill>
          <a:blip r:embed="rId2"/>
          <a:stretch>
            <a:fillRect/>
          </a:stretch>
        </p:blipFill>
        <p:spPr>
          <a:xfrm>
            <a:off x="381000" y="880077"/>
            <a:ext cx="6781800" cy="3618647"/>
          </a:xfrm>
          <a:prstGeom prst="rect">
            <a:avLst/>
          </a:prstGeom>
        </p:spPr>
      </p:pic>
      <p:sp>
        <p:nvSpPr>
          <p:cNvPr id="5" name="Rectangle 4"/>
          <p:cNvSpPr/>
          <p:nvPr/>
        </p:nvSpPr>
        <p:spPr>
          <a:xfrm>
            <a:off x="304640" y="477948"/>
            <a:ext cx="8001160" cy="369332"/>
          </a:xfrm>
          <a:prstGeom prst="rect">
            <a:avLst/>
          </a:prstGeom>
        </p:spPr>
        <p:txBody>
          <a:bodyPr wrap="square">
            <a:spAutoFit/>
          </a:bodyPr>
          <a:lstStyle/>
          <a:p>
            <a:r>
              <a:rPr lang="en-US" dirty="0">
                <a:solidFill>
                  <a:srgbClr val="505050"/>
                </a:solidFill>
                <a:latin typeface="OpenSans" charset="0"/>
                <a:hlinkClick r:id="rId3"/>
              </a:rPr>
              <a:t>https://</a:t>
            </a:r>
            <a:r>
              <a:rPr lang="en-US" dirty="0" smtClean="0">
                <a:solidFill>
                  <a:srgbClr val="505050"/>
                </a:solidFill>
                <a:latin typeface="OpenSans" charset="0"/>
                <a:hlinkClick r:id="rId3"/>
              </a:rPr>
              <a:t>graph.facebook.com/v3.2/me/posts?access_token</a:t>
            </a:r>
            <a:r>
              <a:rPr lang="en-US" dirty="0" smtClean="0">
                <a:solidFill>
                  <a:srgbClr val="505050"/>
                </a:solidFill>
                <a:latin typeface="OpenSans" charset="0"/>
              </a:rPr>
              <a:t>=</a:t>
            </a:r>
            <a:r>
              <a:rPr lang="en-US" dirty="0" err="1" smtClean="0">
                <a:solidFill>
                  <a:srgbClr val="505050"/>
                </a:solidFill>
                <a:latin typeface="OpenSans" charset="0"/>
              </a:rPr>
              <a:t>xxxxxxx</a:t>
            </a:r>
            <a:endParaRPr lang="en-US" dirty="0"/>
          </a:p>
        </p:txBody>
      </p:sp>
    </p:spTree>
    <p:extLst>
      <p:ext uri="{BB962C8B-B14F-4D97-AF65-F5344CB8AC3E}">
        <p14:creationId xmlns:p14="http://schemas.microsoft.com/office/powerpoint/2010/main" val="1273254375"/>
      </p:ext>
    </p:extLst>
  </p:cSld>
  <p:clrMapOvr>
    <a:masterClrMapping/>
  </p:clrMapOvr>
  <p:transition spd="med">
    <p:wipe dir="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07675" y="978344"/>
            <a:ext cx="8534400" cy="3269806"/>
          </a:xfrm>
          <a:prstGeom prst="rect">
            <a:avLst/>
          </a:prstGeom>
        </p:spPr>
      </p:pic>
      <p:sp>
        <p:nvSpPr>
          <p:cNvPr id="3" name="Rectangle 2"/>
          <p:cNvSpPr/>
          <p:nvPr/>
        </p:nvSpPr>
        <p:spPr>
          <a:xfrm>
            <a:off x="304800" y="971550"/>
            <a:ext cx="2667000" cy="3276600"/>
          </a:xfrm>
          <a:prstGeom prst="rect">
            <a:avLst/>
          </a:prstGeom>
          <a:noFill/>
          <a:ln w="38100">
            <a:solidFill>
              <a:srgbClr val="0070C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Rectangle 3"/>
          <p:cNvSpPr/>
          <p:nvPr/>
        </p:nvSpPr>
        <p:spPr>
          <a:xfrm>
            <a:off x="3048000" y="971550"/>
            <a:ext cx="2743200" cy="3276600"/>
          </a:xfrm>
          <a:prstGeom prst="rect">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p:cNvSpPr/>
          <p:nvPr/>
        </p:nvSpPr>
        <p:spPr>
          <a:xfrm>
            <a:off x="5905500" y="974066"/>
            <a:ext cx="1409700" cy="3276600"/>
          </a:xfrm>
          <a:prstGeom prst="rect">
            <a:avLst/>
          </a:prstGeom>
          <a:noFill/>
          <a:ln w="38100">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7429500" y="978344"/>
            <a:ext cx="1409700" cy="3276600"/>
          </a:xfrm>
          <a:prstGeom prst="rect">
            <a:avLst/>
          </a:prstGeom>
          <a:noFill/>
          <a:ln w="38100">
            <a:solidFill>
              <a:srgbClr val="7030A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1001030" y="602218"/>
            <a:ext cx="817340" cy="369332"/>
          </a:xfrm>
          <a:prstGeom prst="rect">
            <a:avLst/>
          </a:prstGeom>
          <a:noFill/>
        </p:spPr>
        <p:txBody>
          <a:bodyPr wrap="none" rtlCol="0">
            <a:spAutoFit/>
          </a:bodyPr>
          <a:lstStyle/>
          <a:p>
            <a:r>
              <a:rPr lang="en-US" smtClean="0">
                <a:solidFill>
                  <a:srgbClr val="0070C0"/>
                </a:solidFill>
              </a:rPr>
              <a:t>Orders</a:t>
            </a:r>
            <a:endParaRPr lang="en-US">
              <a:solidFill>
                <a:srgbClr val="0070C0"/>
              </a:solidFill>
            </a:endParaRPr>
          </a:p>
        </p:txBody>
      </p:sp>
      <p:sp>
        <p:nvSpPr>
          <p:cNvPr id="8" name="TextBox 7"/>
          <p:cNvSpPr txBox="1"/>
          <p:nvPr/>
        </p:nvSpPr>
        <p:spPr>
          <a:xfrm>
            <a:off x="3617706" y="602218"/>
            <a:ext cx="1454629" cy="369332"/>
          </a:xfrm>
          <a:prstGeom prst="rect">
            <a:avLst/>
          </a:prstGeom>
          <a:noFill/>
        </p:spPr>
        <p:txBody>
          <a:bodyPr wrap="none" rtlCol="0">
            <a:spAutoFit/>
          </a:bodyPr>
          <a:lstStyle/>
          <a:p>
            <a:r>
              <a:rPr lang="en-US" smtClean="0">
                <a:solidFill>
                  <a:srgbClr val="FF0000"/>
                </a:solidFill>
              </a:rPr>
              <a:t>OrdersDetails</a:t>
            </a:r>
            <a:endParaRPr lang="en-US" dirty="0">
              <a:solidFill>
                <a:srgbClr val="FF0000"/>
              </a:solidFill>
            </a:endParaRPr>
          </a:p>
        </p:txBody>
      </p:sp>
      <p:sp>
        <p:nvSpPr>
          <p:cNvPr id="9" name="TextBox 8"/>
          <p:cNvSpPr txBox="1"/>
          <p:nvPr/>
        </p:nvSpPr>
        <p:spPr>
          <a:xfrm>
            <a:off x="6048862" y="609012"/>
            <a:ext cx="1009700" cy="369332"/>
          </a:xfrm>
          <a:prstGeom prst="rect">
            <a:avLst/>
          </a:prstGeom>
          <a:noFill/>
        </p:spPr>
        <p:txBody>
          <a:bodyPr wrap="none" rtlCol="0">
            <a:spAutoFit/>
          </a:bodyPr>
          <a:lstStyle/>
          <a:p>
            <a:r>
              <a:rPr lang="en-US" smtClean="0">
                <a:solidFill>
                  <a:srgbClr val="00B050"/>
                </a:solidFill>
              </a:rPr>
              <a:t>Products</a:t>
            </a:r>
            <a:endParaRPr lang="en-US" dirty="0">
              <a:solidFill>
                <a:srgbClr val="00B050"/>
              </a:solidFill>
            </a:endParaRPr>
          </a:p>
        </p:txBody>
      </p:sp>
      <p:sp>
        <p:nvSpPr>
          <p:cNvPr id="10" name="TextBox 9"/>
          <p:cNvSpPr txBox="1"/>
          <p:nvPr/>
        </p:nvSpPr>
        <p:spPr>
          <a:xfrm>
            <a:off x="7659329" y="590128"/>
            <a:ext cx="1169807" cy="369332"/>
          </a:xfrm>
          <a:prstGeom prst="rect">
            <a:avLst/>
          </a:prstGeom>
          <a:noFill/>
        </p:spPr>
        <p:txBody>
          <a:bodyPr wrap="none" rtlCol="0">
            <a:spAutoFit/>
          </a:bodyPr>
          <a:lstStyle/>
          <a:p>
            <a:r>
              <a:rPr lang="en-US" smtClean="0">
                <a:solidFill>
                  <a:srgbClr val="7030A0"/>
                </a:solidFill>
              </a:rPr>
              <a:t>Computed</a:t>
            </a:r>
            <a:endParaRPr lang="en-US" dirty="0">
              <a:solidFill>
                <a:srgbClr val="7030A0"/>
              </a:solidFill>
            </a:endParaRPr>
          </a:p>
        </p:txBody>
      </p:sp>
    </p:spTree>
    <p:extLst>
      <p:ext uri="{BB962C8B-B14F-4D97-AF65-F5344CB8AC3E}">
        <p14:creationId xmlns:p14="http://schemas.microsoft.com/office/powerpoint/2010/main" val="14872260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Facebook Graph API </a:t>
            </a:r>
            <a:r>
              <a:rPr lang="mr-IN" dirty="0" smtClean="0"/>
              <a:t>–</a:t>
            </a:r>
            <a:r>
              <a:rPr lang="en-US" dirty="0" smtClean="0"/>
              <a:t> Examples </a:t>
            </a:r>
            <a:endParaRPr lang="en-US" dirty="0"/>
          </a:p>
        </p:txBody>
      </p:sp>
      <p:sp>
        <p:nvSpPr>
          <p:cNvPr id="5" name="Rectangle 4"/>
          <p:cNvSpPr/>
          <p:nvPr/>
        </p:nvSpPr>
        <p:spPr>
          <a:xfrm>
            <a:off x="304640" y="477948"/>
            <a:ext cx="8001160" cy="369332"/>
          </a:xfrm>
          <a:prstGeom prst="rect">
            <a:avLst/>
          </a:prstGeom>
        </p:spPr>
        <p:txBody>
          <a:bodyPr wrap="square">
            <a:spAutoFit/>
          </a:bodyPr>
          <a:lstStyle/>
          <a:p>
            <a:r>
              <a:rPr lang="en-US" dirty="0">
                <a:solidFill>
                  <a:srgbClr val="505050"/>
                </a:solidFill>
                <a:latin typeface="OpenSans" charset="0"/>
                <a:hlinkClick r:id="rId2"/>
              </a:rPr>
              <a:t>https://</a:t>
            </a:r>
            <a:r>
              <a:rPr lang="en-US" dirty="0" smtClean="0">
                <a:solidFill>
                  <a:srgbClr val="505050"/>
                </a:solidFill>
                <a:latin typeface="OpenSans" charset="0"/>
                <a:hlinkClick r:id="rId2"/>
              </a:rPr>
              <a:t>graph.facebook.com/v3.2/me/likes?access_token</a:t>
            </a:r>
            <a:r>
              <a:rPr lang="en-US" dirty="0" smtClean="0">
                <a:solidFill>
                  <a:srgbClr val="505050"/>
                </a:solidFill>
                <a:latin typeface="OpenSans" charset="0"/>
              </a:rPr>
              <a:t>=</a:t>
            </a:r>
            <a:r>
              <a:rPr lang="en-US" dirty="0" err="1" smtClean="0">
                <a:solidFill>
                  <a:srgbClr val="505050"/>
                </a:solidFill>
                <a:latin typeface="OpenSans" charset="0"/>
              </a:rPr>
              <a:t>xxxxxxx</a:t>
            </a:r>
            <a:endParaRPr lang="en-US" dirty="0"/>
          </a:p>
        </p:txBody>
      </p:sp>
      <p:pic>
        <p:nvPicPr>
          <p:cNvPr id="3" name="Picture 2"/>
          <p:cNvPicPr>
            <a:picLocks noChangeAspect="1"/>
          </p:cNvPicPr>
          <p:nvPr/>
        </p:nvPicPr>
        <p:blipFill>
          <a:blip r:embed="rId3"/>
          <a:stretch>
            <a:fillRect/>
          </a:stretch>
        </p:blipFill>
        <p:spPr>
          <a:xfrm>
            <a:off x="304640" y="956480"/>
            <a:ext cx="7010560" cy="3643129"/>
          </a:xfrm>
          <a:prstGeom prst="rect">
            <a:avLst/>
          </a:prstGeom>
        </p:spPr>
      </p:pic>
      <p:sp>
        <p:nvSpPr>
          <p:cNvPr id="6" name="TextBox 5"/>
          <p:cNvSpPr txBox="1"/>
          <p:nvPr/>
        </p:nvSpPr>
        <p:spPr>
          <a:xfrm>
            <a:off x="5410200" y="2800350"/>
            <a:ext cx="2632003" cy="369332"/>
          </a:xfrm>
          <a:prstGeom prst="rect">
            <a:avLst/>
          </a:prstGeom>
          <a:noFill/>
        </p:spPr>
        <p:txBody>
          <a:bodyPr wrap="none" rtlCol="0">
            <a:spAutoFit/>
          </a:bodyPr>
          <a:lstStyle/>
          <a:p>
            <a:r>
              <a:rPr lang="en-US" smtClean="0"/>
              <a:t>Notice use of paging links.</a:t>
            </a:r>
            <a:endParaRPr lang="en-US"/>
          </a:p>
        </p:txBody>
      </p:sp>
      <p:cxnSp>
        <p:nvCxnSpPr>
          <p:cNvPr id="8" name="Straight Arrow Connector 7"/>
          <p:cNvCxnSpPr/>
          <p:nvPr/>
        </p:nvCxnSpPr>
        <p:spPr>
          <a:xfrm flipH="1">
            <a:off x="5334000" y="3257550"/>
            <a:ext cx="914400" cy="9144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19769524"/>
      </p:ext>
    </p:extLst>
  </p:cSld>
  <p:clrMapOvr>
    <a:masterClrMapping/>
  </p:clrMapOvr>
  <p:transition spd="med">
    <p:wipe dir="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Facebook Applications</a:t>
            </a:r>
            <a:endParaRPr lang="en-US" dirty="0"/>
          </a:p>
        </p:txBody>
      </p:sp>
      <p:sp>
        <p:nvSpPr>
          <p:cNvPr id="3" name="Content Placeholder 2"/>
          <p:cNvSpPr>
            <a:spLocks noGrp="1"/>
          </p:cNvSpPr>
          <p:nvPr>
            <p:ph sz="half" idx="1"/>
          </p:nvPr>
        </p:nvSpPr>
        <p:spPr>
          <a:xfrm>
            <a:off x="152400" y="666750"/>
            <a:ext cx="8534400" cy="3962400"/>
          </a:xfrm>
        </p:spPr>
        <p:txBody>
          <a:bodyPr>
            <a:normAutofit/>
          </a:bodyPr>
          <a:lstStyle/>
          <a:p>
            <a:r>
              <a:rPr lang="en-US" dirty="0" smtClean="0"/>
              <a:t>Facebook Application</a:t>
            </a:r>
          </a:p>
          <a:p>
            <a:pPr lvl="1"/>
            <a:r>
              <a:rPr lang="en-US" dirty="0" smtClean="0"/>
              <a:t>Define </a:t>
            </a:r>
            <a:r>
              <a:rPr lang="en-US" dirty="0"/>
              <a:t>an application at</a:t>
            </a:r>
            <a:br>
              <a:rPr lang="en-US" dirty="0"/>
            </a:br>
            <a:r>
              <a:rPr lang="en-US" dirty="0" err="1" smtClean="0"/>
              <a:t>developers.facebook.com</a:t>
            </a:r>
            <a:r>
              <a:rPr lang="en-US" dirty="0" smtClean="0"/>
              <a:t>/apps/</a:t>
            </a:r>
          </a:p>
          <a:p>
            <a:pPr lvl="1"/>
            <a:r>
              <a:rPr lang="en-US" dirty="0" smtClean="0"/>
              <a:t>Users log into your application</a:t>
            </a:r>
            <a:br>
              <a:rPr lang="en-US" dirty="0" smtClean="0"/>
            </a:br>
            <a:r>
              <a:rPr lang="en-US" dirty="0" smtClean="0"/>
              <a:t>via Facebook.</a:t>
            </a:r>
          </a:p>
          <a:p>
            <a:pPr lvl="1"/>
            <a:r>
              <a:rPr lang="en-US" dirty="0" smtClean="0"/>
              <a:t>This grants your application</a:t>
            </a:r>
            <a:br>
              <a:rPr lang="en-US" dirty="0" smtClean="0"/>
            </a:br>
            <a:r>
              <a:rPr lang="en-US" dirty="0" smtClean="0"/>
              <a:t>permission to access the user’s</a:t>
            </a:r>
            <a:br>
              <a:rPr lang="en-US" dirty="0" smtClean="0"/>
            </a:br>
            <a:r>
              <a:rPr lang="en-US" dirty="0" smtClean="0"/>
              <a:t>Facebook content.</a:t>
            </a:r>
          </a:p>
          <a:p>
            <a:pPr lvl="1"/>
            <a:r>
              <a:rPr lang="en-US" dirty="0" smtClean="0"/>
              <a:t>User must approve access on</a:t>
            </a:r>
            <a:br>
              <a:rPr lang="en-US" dirty="0" smtClean="0"/>
            </a:br>
            <a:r>
              <a:rPr lang="en-US" dirty="0" smtClean="0"/>
              <a:t>login and Facebook must “approve” the application for non-profile information.</a:t>
            </a:r>
          </a:p>
          <a:p>
            <a:r>
              <a:rPr lang="en-US" dirty="0" smtClean="0"/>
              <a:t>Once logged onto your application via Facebook, you can</a:t>
            </a:r>
          </a:p>
          <a:p>
            <a:pPr lvl="1"/>
            <a:r>
              <a:rPr lang="en-US" dirty="0" smtClean="0"/>
              <a:t>Get basic information about people.</a:t>
            </a:r>
          </a:p>
          <a:p>
            <a:pPr lvl="1"/>
            <a:r>
              <a:rPr lang="en-US" dirty="0" smtClean="0"/>
              <a:t>Enable people to share, etc. information from your application to Facebook.</a:t>
            </a:r>
          </a:p>
          <a:p>
            <a:pPr lvl="1"/>
            <a:r>
              <a:rPr lang="en-US" dirty="0" smtClean="0"/>
              <a:t>Perform analytics on users and their networks, subject to granted permissions.</a:t>
            </a:r>
          </a:p>
        </p:txBody>
      </p:sp>
      <p:pic>
        <p:nvPicPr>
          <p:cNvPr id="4"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267200" y="146372"/>
            <a:ext cx="4793613" cy="2511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2349491"/>
      </p:ext>
    </p:extLst>
  </p:cSld>
  <p:clrMapOvr>
    <a:masterClrMapping/>
  </p:clrMapOvr>
  <p:transition spd="med">
    <p:wipe dir="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half" idx="1"/>
          </p:nvPr>
        </p:nvSpPr>
        <p:spPr/>
        <p:txBody>
          <a:bodyPr/>
          <a:lstStyle/>
          <a:p>
            <a:r>
              <a:rPr lang="en-US" dirty="0" smtClean="0"/>
              <a:t>Approaches to creating a “primary key.”</a:t>
            </a:r>
          </a:p>
          <a:p>
            <a:r>
              <a:rPr lang="en-US" dirty="0" smtClean="0"/>
              <a:t>UUID</a:t>
            </a:r>
            <a:endParaRPr lang="en-US" dirty="0"/>
          </a:p>
        </p:txBody>
      </p:sp>
    </p:spTree>
    <p:extLst>
      <p:ext uri="{BB962C8B-B14F-4D97-AF65-F5344CB8AC3E}">
        <p14:creationId xmlns:p14="http://schemas.microsoft.com/office/powerpoint/2010/main" val="45009191"/>
      </p:ext>
    </p:extLst>
  </p:cSld>
  <p:clrMapOvr>
    <a:masterClrMapping/>
  </p:clrMapOvr>
  <p:transition spd="med">
    <p:wipe dir="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half" idx="1"/>
          </p:nvPr>
        </p:nvSpPr>
        <p:spPr/>
        <p:txBody>
          <a:bodyPr/>
          <a:lstStyle/>
          <a:p>
            <a:r>
              <a:rPr lang="mr-IN" dirty="0"/>
              <a:t>MATCH (</a:t>
            </a:r>
            <a:r>
              <a:rPr lang="mr-IN" dirty="0" err="1"/>
              <a:t>n</a:t>
            </a:r>
            <a:r>
              <a:rPr lang="mr-IN" dirty="0"/>
              <a:t> {</a:t>
            </a:r>
            <a:r>
              <a:rPr lang="mr-IN" dirty="0" err="1"/>
              <a:t>uni</a:t>
            </a:r>
            <a:r>
              <a:rPr lang="mr-IN" dirty="0"/>
              <a:t>: "al1"})-[</a:t>
            </a:r>
            <a:r>
              <a:rPr lang="mr-IN" dirty="0" err="1"/>
              <a:t>r:FOLLOWS</a:t>
            </a:r>
            <a:r>
              <a:rPr lang="mr-IN" dirty="0"/>
              <a:t> *0..4]-&gt;(</a:t>
            </a:r>
            <a:r>
              <a:rPr lang="mr-IN" dirty="0" err="1"/>
              <a:t>q</a:t>
            </a:r>
            <a:r>
              <a:rPr lang="mr-IN" dirty="0"/>
              <a:t>) </a:t>
            </a:r>
            <a:r>
              <a:rPr lang="mr-IN" dirty="0" err="1"/>
              <a:t>return</a:t>
            </a:r>
            <a:r>
              <a:rPr lang="mr-IN" dirty="0"/>
              <a:t> </a:t>
            </a:r>
            <a:r>
              <a:rPr lang="mr-IN" dirty="0" err="1" smtClean="0"/>
              <a:t>n,r,q</a:t>
            </a:r>
            <a:endParaRPr lang="en-US" dirty="0" smtClean="0"/>
          </a:p>
          <a:p>
            <a:r>
              <a:rPr lang="en-US" dirty="0"/>
              <a:t>match (</a:t>
            </a:r>
            <a:r>
              <a:rPr lang="en-US" dirty="0" err="1"/>
              <a:t>n:Fan</a:t>
            </a:r>
            <a:r>
              <a:rPr lang="en-US" dirty="0"/>
              <a:t>)-[</a:t>
            </a:r>
            <a:r>
              <a:rPr lang="en-US" dirty="0" err="1"/>
              <a:t>r:FOLLOWS</a:t>
            </a:r>
            <a:r>
              <a:rPr lang="en-US" dirty="0"/>
              <a:t>]-&gt;(p)-[r2:SUPPORTS]-&gt;(t) return </a:t>
            </a:r>
            <a:r>
              <a:rPr lang="en-US" dirty="0" smtClean="0"/>
              <a:t>n,r,p,r2,t</a:t>
            </a:r>
          </a:p>
          <a:p>
            <a:r>
              <a:rPr lang="en-US" dirty="0"/>
              <a:t>match (</a:t>
            </a:r>
            <a:r>
              <a:rPr lang="en-US" dirty="0" err="1"/>
              <a:t>n:Fan</a:t>
            </a:r>
            <a:r>
              <a:rPr lang="en-US" dirty="0"/>
              <a:t> {</a:t>
            </a:r>
            <a:r>
              <a:rPr lang="en-US" dirty="0" err="1"/>
              <a:t>uni</a:t>
            </a:r>
            <a:r>
              <a:rPr lang="en-US" dirty="0"/>
              <a:t>: 'al1'})-[</a:t>
            </a:r>
            <a:r>
              <a:rPr lang="en-US" dirty="0" err="1"/>
              <a:t>r:FOLLOWS</a:t>
            </a:r>
            <a:r>
              <a:rPr lang="en-US" dirty="0"/>
              <a:t>]-&gt;(p)-[r2:SUPPORTS]-&gt;(t) return </a:t>
            </a:r>
            <a:r>
              <a:rPr lang="en-US" dirty="0" smtClean="0"/>
              <a:t>n,r,p,r2,t</a:t>
            </a:r>
          </a:p>
          <a:p>
            <a:r>
              <a:rPr lang="en-US" dirty="0"/>
              <a:t>match (</a:t>
            </a:r>
            <a:r>
              <a:rPr lang="en-US" dirty="0" err="1"/>
              <a:t>n:Fan</a:t>
            </a:r>
            <a:r>
              <a:rPr lang="en-US" dirty="0"/>
              <a:t> {</a:t>
            </a:r>
            <a:r>
              <a:rPr lang="en-US" dirty="0" err="1"/>
              <a:t>uni</a:t>
            </a:r>
            <a:r>
              <a:rPr lang="en-US" dirty="0"/>
              <a:t>: 'al1'})-[</a:t>
            </a:r>
            <a:r>
              <a:rPr lang="en-US" dirty="0" err="1"/>
              <a:t>r:FOLLOWS</a:t>
            </a:r>
            <a:r>
              <a:rPr lang="en-US" dirty="0"/>
              <a:t> *0..2]-&gt;(p)-[r2:SUPPORTS]-&gt;(t) return </a:t>
            </a:r>
            <a:r>
              <a:rPr lang="en-US" dirty="0" smtClean="0"/>
              <a:t>n,r,p,r2,t</a:t>
            </a:r>
          </a:p>
          <a:p>
            <a:r>
              <a:rPr lang="en-US" dirty="0"/>
              <a:t>create (</a:t>
            </a:r>
            <a:r>
              <a:rPr lang="en-US" dirty="0" err="1"/>
              <a:t>p:Faculty</a:t>
            </a:r>
            <a:r>
              <a:rPr lang="en-US" dirty="0"/>
              <a:t> {</a:t>
            </a:r>
            <a:r>
              <a:rPr lang="en-US" dirty="0" err="1"/>
              <a:t>uni</a:t>
            </a:r>
            <a:r>
              <a:rPr lang="en-US" dirty="0"/>
              <a:t>: 'dff9', </a:t>
            </a:r>
            <a:r>
              <a:rPr lang="en-US" dirty="0" err="1"/>
              <a:t>name_last</a:t>
            </a:r>
            <a:r>
              <a:rPr lang="en-US" dirty="0"/>
              <a:t>: "Ferguson", </a:t>
            </a:r>
            <a:r>
              <a:rPr lang="en-US" dirty="0" err="1"/>
              <a:t>name_first</a:t>
            </a:r>
            <a:r>
              <a:rPr lang="en-US" dirty="0"/>
              <a:t>: "Donald"}) return p</a:t>
            </a:r>
          </a:p>
        </p:txBody>
      </p:sp>
    </p:spTree>
    <p:extLst>
      <p:ext uri="{BB962C8B-B14F-4D97-AF65-F5344CB8AC3E}">
        <p14:creationId xmlns:p14="http://schemas.microsoft.com/office/powerpoint/2010/main" val="2108169316"/>
      </p:ext>
    </p:extLst>
  </p:cSld>
  <p:clrMapOvr>
    <a:masterClrMapping/>
  </p:clrMapOvr>
  <p:transition spd="med">
    <p:wipe dir="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3200" i="1" dirty="0" smtClean="0">
                <a:solidFill>
                  <a:schemeClr val="bg1"/>
                </a:solidFill>
              </a:rPr>
              <a:t>Graph Database Summary</a:t>
            </a:r>
            <a:endParaRPr lang="en-US" altLang="en-US" i="1" dirty="0">
              <a:solidFill>
                <a:schemeClr val="bg1"/>
              </a:solidFill>
            </a:endParaRPr>
          </a:p>
        </p:txBody>
      </p:sp>
      <p:sp>
        <p:nvSpPr>
          <p:cNvPr id="9221" name="TextBox 9"/>
          <p:cNvSpPr txBox="1">
            <a:spLocks noChangeArrowheads="1"/>
          </p:cNvSpPr>
          <p:nvPr/>
        </p:nvSpPr>
        <p:spPr bwMode="auto">
          <a:xfrm>
            <a:off x="255588" y="4695825"/>
            <a:ext cx="67818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52F42408-092F-3D4E-9F49-14CF99654DF6}" type="slidenum">
              <a:rPr lang="en-US" altLang="en-US" sz="1200" b="1">
                <a:solidFill>
                  <a:schemeClr val="bg1"/>
                </a:solidFill>
              </a:rPr>
              <a:pPr>
                <a:lnSpc>
                  <a:spcPts val="2400"/>
                </a:lnSpc>
              </a:pPr>
              <a:t>34</a:t>
            </a:fld>
            <a:r>
              <a:rPr lang="en-US" altLang="en-US" sz="1200" b="1" dirty="0">
                <a:solidFill>
                  <a:schemeClr val="bg1"/>
                </a:solidFill>
              </a:rPr>
              <a:t> </a:t>
            </a:r>
            <a:r>
              <a:rPr lang="en-US" altLang="en-US" sz="1200" dirty="0">
                <a:solidFill>
                  <a:schemeClr val="bg1"/>
                </a:solidFill>
              </a:rPr>
              <a:t>|</a:t>
            </a:r>
            <a:r>
              <a:rPr lang="en-US" altLang="en-US" sz="1200" b="1" dirty="0">
                <a:solidFill>
                  <a:schemeClr val="bg1"/>
                </a:solidFill>
              </a:rPr>
              <a:t> Introduction to Databases (F18): </a:t>
            </a:r>
            <a:r>
              <a:rPr lang="en-US" altLang="en-US" sz="1200" i="1" dirty="0">
                <a:solidFill>
                  <a:schemeClr val="bg1"/>
                </a:solidFill>
              </a:rPr>
              <a:t>Lecture </a:t>
            </a:r>
            <a:r>
              <a:rPr lang="en-US" altLang="en-US" sz="1200" i="1" dirty="0" smtClean="0">
                <a:solidFill>
                  <a:schemeClr val="bg1"/>
                </a:solidFill>
              </a:rPr>
              <a:t>13  </a:t>
            </a:r>
            <a:r>
              <a:rPr lang="en-US" altLang="en-US" sz="1200" i="1" dirty="0">
                <a:solidFill>
                  <a:schemeClr val="bg1"/>
                </a:solidFill>
              </a:rPr>
              <a:t>--  </a:t>
            </a:r>
            <a:r>
              <a:rPr lang="en-US" altLang="en-US" sz="1200" i="1" dirty="0" smtClean="0">
                <a:solidFill>
                  <a:schemeClr val="bg1"/>
                </a:solidFill>
              </a:rPr>
              <a:t>NoSQL, Normalization</a:t>
            </a:r>
            <a:endParaRPr lang="en-US" altLang="en-US" sz="1200" i="1" dirty="0">
              <a:solidFill>
                <a:schemeClr val="bg1"/>
              </a:solidFill>
            </a:endParaRPr>
          </a:p>
        </p:txBody>
      </p:sp>
    </p:spTree>
    <p:extLst>
      <p:ext uri="{BB962C8B-B14F-4D97-AF65-F5344CB8AC3E}">
        <p14:creationId xmlns:p14="http://schemas.microsoft.com/office/powerpoint/2010/main" val="50399440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 Databases</a:t>
            </a:r>
            <a:endParaRPr lang="en-US" dirty="0"/>
          </a:p>
        </p:txBody>
      </p:sp>
      <p:sp>
        <p:nvSpPr>
          <p:cNvPr id="3" name="Content Placeholder 2"/>
          <p:cNvSpPr>
            <a:spLocks noGrp="1"/>
          </p:cNvSpPr>
          <p:nvPr>
            <p:ph sz="half" idx="1"/>
          </p:nvPr>
        </p:nvSpPr>
        <p:spPr/>
        <p:txBody>
          <a:bodyPr/>
          <a:lstStyle/>
          <a:p>
            <a:r>
              <a:rPr lang="en-US" dirty="0" smtClean="0"/>
              <a:t>Popularity and usage has exploded in the past few years.</a:t>
            </a:r>
          </a:p>
          <a:p>
            <a:pPr lvl="1"/>
            <a:r>
              <a:rPr lang="en-US" dirty="0"/>
              <a:t>Facebook Graph API (</a:t>
            </a:r>
            <a:r>
              <a:rPr lang="en-US" dirty="0">
                <a:hlinkClick r:id="rId2"/>
              </a:rPr>
              <a:t>https://developers.facebook.com/docs/graph-api</a:t>
            </a:r>
            <a:r>
              <a:rPr lang="en-US" dirty="0" smtClean="0">
                <a:hlinkClick r:id="rId2"/>
              </a:rPr>
              <a:t>/)</a:t>
            </a:r>
            <a:endParaRPr lang="en-US" dirty="0" smtClean="0"/>
          </a:p>
          <a:p>
            <a:pPr lvl="1"/>
            <a:r>
              <a:rPr lang="en-US" dirty="0"/>
              <a:t>LinkedIn (</a:t>
            </a:r>
            <a:r>
              <a:rPr lang="en-US" dirty="0">
                <a:hlinkClick r:id="rId3"/>
              </a:rPr>
              <a:t>https://</a:t>
            </a:r>
            <a:r>
              <a:rPr lang="en-US" dirty="0" smtClean="0">
                <a:hlinkClick r:id="rId3"/>
              </a:rPr>
              <a:t>developer.linkedin.com/docs/rest-api)</a:t>
            </a:r>
            <a:endParaRPr lang="en-US" dirty="0" smtClean="0"/>
          </a:p>
          <a:p>
            <a:pPr lvl="1"/>
            <a:r>
              <a:rPr lang="en-US" dirty="0"/>
              <a:t>Instagram (</a:t>
            </a:r>
            <a:r>
              <a:rPr lang="en-US" dirty="0">
                <a:hlinkClick r:id="rId4"/>
              </a:rPr>
              <a:t>https://developers.facebook.com/docs/instagram-api</a:t>
            </a:r>
            <a:r>
              <a:rPr lang="en-US" dirty="0" smtClean="0">
                <a:hlinkClick r:id="rId4"/>
              </a:rPr>
              <a:t>)</a:t>
            </a:r>
            <a:endParaRPr lang="en-US" dirty="0" smtClean="0"/>
          </a:p>
          <a:p>
            <a:pPr lvl="1"/>
            <a:r>
              <a:rPr lang="en-US" dirty="0"/>
              <a:t>Google Knowledge Graph (</a:t>
            </a:r>
            <a:r>
              <a:rPr lang="en-US" dirty="0">
                <a:hlinkClick r:id="rId5"/>
              </a:rPr>
              <a:t>https://developers.google.com/knowledge-graph</a:t>
            </a:r>
            <a:r>
              <a:rPr lang="en-US" dirty="0" smtClean="0">
                <a:hlinkClick r:id="rId5"/>
              </a:rPr>
              <a:t>/)</a:t>
            </a:r>
            <a:endParaRPr lang="en-US" dirty="0" smtClean="0"/>
          </a:p>
          <a:p>
            <a:pPr lvl="1"/>
            <a:endParaRPr lang="en-US" dirty="0"/>
          </a:p>
          <a:p>
            <a:r>
              <a:rPr lang="en-US" dirty="0" smtClean="0"/>
              <a:t>Two major motivations:</a:t>
            </a:r>
          </a:p>
          <a:p>
            <a:pPr marL="800100" lvl="1" indent="-342900">
              <a:buFont typeface="+mj-lt"/>
              <a:buAutoNum type="arabicPeriod"/>
            </a:pPr>
            <a:r>
              <a:rPr lang="en-US" dirty="0" smtClean="0"/>
              <a:t>Many common types of data are inherently graph oriented, and</a:t>
            </a:r>
            <a:br>
              <a:rPr lang="en-US" dirty="0" smtClean="0"/>
            </a:br>
            <a:r>
              <a:rPr lang="en-US" dirty="0" smtClean="0"/>
              <a:t>representing in RDB or some other mechanism results in icky code.</a:t>
            </a:r>
          </a:p>
          <a:p>
            <a:pPr marL="800100" lvl="1" indent="-342900">
              <a:buFont typeface="+mj-lt"/>
              <a:buAutoNum type="arabicPeriod"/>
            </a:pPr>
            <a:r>
              <a:rPr lang="en-US" dirty="0" smtClean="0"/>
              <a:t>Performs of common graph operations is extremely slow in RDB.</a:t>
            </a:r>
            <a:endParaRPr lang="en-US" dirty="0"/>
          </a:p>
        </p:txBody>
      </p:sp>
    </p:spTree>
    <p:extLst>
      <p:ext uri="{BB962C8B-B14F-4D97-AF65-F5344CB8AC3E}">
        <p14:creationId xmlns:p14="http://schemas.microsoft.com/office/powerpoint/2010/main" val="1780024356"/>
      </p:ext>
    </p:extLst>
  </p:cSld>
  <p:clrMapOvr>
    <a:masterClrMapping/>
  </p:clrMapOvr>
  <p:transition spd="med">
    <p:wipe dir="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err="1" smtClean="0">
                <a:solidFill>
                  <a:schemeClr val="bg1"/>
                </a:solidFill>
              </a:rPr>
              <a:t>Redis</a:t>
            </a:r>
            <a:endParaRPr lang="en-US" altLang="en-US" sz="1600" i="1" dirty="0">
              <a:solidFill>
                <a:schemeClr val="bg1"/>
              </a:solidFill>
            </a:endParaRPr>
          </a:p>
        </p:txBody>
      </p:sp>
      <p:sp>
        <p:nvSpPr>
          <p:cNvPr id="8" name="TextBox 9"/>
          <p:cNvSpPr txBox="1">
            <a:spLocks noChangeArrowheads="1"/>
          </p:cNvSpPr>
          <p:nvPr/>
        </p:nvSpPr>
        <p:spPr bwMode="auto">
          <a:xfrm>
            <a:off x="255588" y="4695825"/>
            <a:ext cx="67818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lnSpc>
                <a:spcPts val="2400"/>
              </a:lnSpc>
            </a:pPr>
            <a:fld id="{A057C3CF-FEF9-2D44-911E-86B89DEEE20D}" type="slidenum">
              <a:rPr lang="en-US" altLang="en-US" sz="1200" b="1">
                <a:solidFill>
                  <a:schemeClr val="bg1"/>
                </a:solidFill>
              </a:rPr>
              <a:pPr algn="ctr">
                <a:lnSpc>
                  <a:spcPts val="2400"/>
                </a:lnSpc>
              </a:pPr>
              <a:t>36</a:t>
            </a:fld>
            <a:r>
              <a:rPr lang="en-US" altLang="en-US" sz="1200" b="1" dirty="0">
                <a:solidFill>
                  <a:schemeClr val="bg1"/>
                </a:solidFill>
              </a:rPr>
              <a:t> </a:t>
            </a:r>
            <a:r>
              <a:rPr lang="en-US" altLang="en-US" sz="1200" dirty="0">
                <a:solidFill>
                  <a:schemeClr val="bg1"/>
                </a:solidFill>
              </a:rPr>
              <a:t>|</a:t>
            </a:r>
            <a:r>
              <a:rPr lang="en-US" altLang="en-US" sz="1200" b="1" dirty="0">
                <a:solidFill>
                  <a:schemeClr val="bg1"/>
                </a:solidFill>
              </a:rPr>
              <a:t> Introduction to Databases (F18): </a:t>
            </a:r>
            <a:r>
              <a:rPr lang="en-US" altLang="en-US" sz="1200" i="1" dirty="0">
                <a:solidFill>
                  <a:schemeClr val="bg1"/>
                </a:solidFill>
              </a:rPr>
              <a:t>Lecture </a:t>
            </a:r>
            <a:r>
              <a:rPr lang="en-US" altLang="en-US" sz="1200" i="1" dirty="0" smtClean="0">
                <a:solidFill>
                  <a:schemeClr val="bg1"/>
                </a:solidFill>
              </a:rPr>
              <a:t>13  </a:t>
            </a:r>
            <a:r>
              <a:rPr lang="en-US" altLang="en-US" sz="1200" i="1" dirty="0">
                <a:solidFill>
                  <a:schemeClr val="bg1"/>
                </a:solidFill>
              </a:rPr>
              <a:t>--  </a:t>
            </a:r>
            <a:r>
              <a:rPr lang="en-US" altLang="en-US" sz="1200" i="1" dirty="0" smtClean="0">
                <a:solidFill>
                  <a:schemeClr val="bg1"/>
                </a:solidFill>
              </a:rPr>
              <a:t> </a:t>
            </a:r>
            <a:r>
              <a:rPr lang="en-US" altLang="en-US" sz="1200" i="1" dirty="0">
                <a:solidFill>
                  <a:schemeClr val="bg1"/>
                </a:solidFill>
              </a:rPr>
              <a:t>No SQL, Normalization</a:t>
            </a:r>
          </a:p>
        </p:txBody>
      </p:sp>
    </p:spTree>
    <p:extLst>
      <p:ext uri="{BB962C8B-B14F-4D97-AF65-F5344CB8AC3E}">
        <p14:creationId xmlns:p14="http://schemas.microsoft.com/office/powerpoint/2010/main" val="138831522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3771900" y="628650"/>
            <a:ext cx="4793806" cy="815529"/>
          </a:xfrm>
        </p:spPr>
        <p:txBody>
          <a:bodyPr>
            <a:normAutofit/>
          </a:bodyPr>
          <a:lstStyle/>
          <a:p>
            <a:r>
              <a:rPr lang="en-US" noProof="1" smtClean="0"/>
              <a:t>Redis</a:t>
            </a:r>
            <a:endParaRPr lang="en-US" noProof="1"/>
          </a:p>
        </p:txBody>
      </p:sp>
      <p:sp>
        <p:nvSpPr>
          <p:cNvPr id="6" name="Subtitle 5"/>
          <p:cNvSpPr>
            <a:spLocks noGrp="1"/>
          </p:cNvSpPr>
          <p:nvPr>
            <p:ph type="subTitle" idx="1"/>
          </p:nvPr>
        </p:nvSpPr>
        <p:spPr>
          <a:xfrm>
            <a:off x="3143250" y="1485900"/>
            <a:ext cx="5479606" cy="1070422"/>
          </a:xfrm>
        </p:spPr>
        <p:txBody>
          <a:bodyPr>
            <a:normAutofit/>
          </a:bodyPr>
          <a:lstStyle/>
          <a:p>
            <a:r>
              <a:rPr lang="en-US" noProof="1" smtClean="0"/>
              <a:t>Redis</a:t>
            </a:r>
            <a:r>
              <a:rPr lang="en-US" dirty="0" smtClean="0"/>
              <a:t> Key-Value Database:</a:t>
            </a:r>
          </a:p>
          <a:p>
            <a:r>
              <a:rPr lang="en-US" dirty="0" smtClean="0"/>
              <a:t>Practical Introduction</a:t>
            </a:r>
          </a:p>
        </p:txBody>
      </p:sp>
      <p:sp>
        <p:nvSpPr>
          <p:cNvPr id="7" name="Text Placeholder 6"/>
          <p:cNvSpPr>
            <a:spLocks noGrp="1"/>
          </p:cNvSpPr>
          <p:nvPr>
            <p:ph type="body" sz="quarter" idx="10"/>
          </p:nvPr>
        </p:nvSpPr>
        <p:spPr>
          <a:xfrm>
            <a:off x="571500" y="3296525"/>
            <a:ext cx="2390710" cy="412027"/>
          </a:xfrm>
        </p:spPr>
        <p:txBody>
          <a:bodyPr/>
          <a:lstStyle/>
          <a:p>
            <a:r>
              <a:rPr lang="en-US" dirty="0" smtClean="0"/>
              <a:t>SoftUni Team</a:t>
            </a:r>
            <a:endParaRPr lang="en-US" dirty="0"/>
          </a:p>
        </p:txBody>
      </p:sp>
      <p:sp>
        <p:nvSpPr>
          <p:cNvPr id="8" name="Text Placeholder 7"/>
          <p:cNvSpPr>
            <a:spLocks noGrp="1"/>
          </p:cNvSpPr>
          <p:nvPr>
            <p:ph type="body" sz="quarter" idx="13"/>
          </p:nvPr>
        </p:nvSpPr>
        <p:spPr>
          <a:xfrm>
            <a:off x="571501" y="3658037"/>
            <a:ext cx="2390711" cy="351434"/>
          </a:xfrm>
        </p:spPr>
        <p:txBody>
          <a:bodyPr/>
          <a:lstStyle/>
          <a:p>
            <a:r>
              <a:rPr lang="en-US" dirty="0"/>
              <a:t>Technical </a:t>
            </a:r>
            <a:r>
              <a:rPr lang="en-US" dirty="0" smtClean="0"/>
              <a:t>Trainers</a:t>
            </a:r>
            <a:endParaRPr lang="en-US" dirty="0"/>
          </a:p>
        </p:txBody>
      </p:sp>
      <p:sp>
        <p:nvSpPr>
          <p:cNvPr id="11" name="Text Placeholder 10"/>
          <p:cNvSpPr>
            <a:spLocks noGrp="1"/>
          </p:cNvSpPr>
          <p:nvPr>
            <p:ph type="body" sz="quarter" idx="17"/>
          </p:nvPr>
        </p:nvSpPr>
        <p:spPr/>
        <p:txBody>
          <a:bodyPr/>
          <a:lstStyle/>
          <a:p>
            <a:r>
              <a:rPr lang="en-US" dirty="0"/>
              <a:t>Software </a:t>
            </a:r>
            <a:r>
              <a:rPr lang="en-US" dirty="0" smtClean="0"/>
              <a:t>University</a:t>
            </a:r>
            <a:endParaRPr lang="en-US" dirty="0"/>
          </a:p>
        </p:txBody>
      </p:sp>
      <p:sp>
        <p:nvSpPr>
          <p:cNvPr id="12" name="Text Placeholder 11"/>
          <p:cNvSpPr>
            <a:spLocks noGrp="1"/>
          </p:cNvSpPr>
          <p:nvPr>
            <p:ph type="body" sz="quarter" idx="18"/>
          </p:nvPr>
        </p:nvSpPr>
        <p:spPr/>
        <p:txBody>
          <a:bodyPr/>
          <a:lstStyle/>
          <a:p>
            <a:r>
              <a:rPr lang="en-US" dirty="0">
                <a:hlinkClick r:id="rId3"/>
              </a:rPr>
              <a:t>http://</a:t>
            </a:r>
            <a:r>
              <a:rPr lang="en-US" dirty="0" smtClean="0">
                <a:hlinkClick r:id="rId3"/>
              </a:rPr>
              <a:t>softuni.bg</a:t>
            </a:r>
            <a:endParaRPr lang="en-US" dirty="0"/>
          </a:p>
        </p:txBody>
      </p:sp>
      <p:pic>
        <p:nvPicPr>
          <p:cNvPr id="1028" name="Picture 4" title="CC-BY-NC-SA License">
            <a:hlinkClick r:id="rId4" tooltip="This work is licensed under the &quot;Creative Commons Attribution-NonCommercial-ShareAlike 4.0 International&quot; license"/>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7679" y="2229477"/>
            <a:ext cx="1631644" cy="570874"/>
          </a:xfrm>
          <a:prstGeom prst="roundRect">
            <a:avLst>
              <a:gd name="adj" fmla="val 3940"/>
            </a:avLst>
          </a:prstGeom>
          <a:solidFill>
            <a:srgbClr val="231F20">
              <a:alpha val="50000"/>
            </a:srgbClr>
          </a:solidFill>
          <a:ln>
            <a:solidFill>
              <a:schemeClr val="accent1">
                <a:lumMod val="75000"/>
                <a:alpha val="50000"/>
              </a:schemeClr>
            </a:solidFill>
          </a:ln>
          <a:extLst/>
        </p:spPr>
      </p:pic>
      <p:pic>
        <p:nvPicPr>
          <p:cNvPr id="3" name="Picture 2"/>
          <p:cNvPicPr>
            <a:picLocks noChangeAspect="1"/>
          </p:cNvPicPr>
          <p:nvPr/>
        </p:nvPicPr>
        <p:blipFill>
          <a:blip r:embed="rId6"/>
          <a:stretch>
            <a:fillRect/>
          </a:stretch>
        </p:blipFill>
        <p:spPr>
          <a:xfrm>
            <a:off x="3143250" y="2800351"/>
            <a:ext cx="5422456" cy="1828346"/>
          </a:xfrm>
          <a:prstGeom prst="roundRect">
            <a:avLst>
              <a:gd name="adj" fmla="val 2317"/>
            </a:avLst>
          </a:prstGeom>
        </p:spPr>
      </p:pic>
      <p:pic>
        <p:nvPicPr>
          <p:cNvPr id="13" name="Picture 12" title="Software University Foundation">
            <a:hlinkClick r:id="rId7" tooltip="Software University Foundation"/>
          </p:cNvPr>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2033" t="-11972" r="-4044" b="1048"/>
          <a:stretch/>
        </p:blipFill>
        <p:spPr bwMode="auto">
          <a:xfrm>
            <a:off x="617679" y="1295302"/>
            <a:ext cx="1629263" cy="596772"/>
          </a:xfrm>
          <a:prstGeom prst="roundRect">
            <a:avLst>
              <a:gd name="adj" fmla="val 3940"/>
            </a:avLst>
          </a:prstGeom>
          <a:solidFill>
            <a:srgbClr val="231F20">
              <a:alpha val="50000"/>
            </a:srgbClr>
          </a:solidFill>
          <a:ln>
            <a:solidFill>
              <a:schemeClr val="accent1">
                <a:lumMod val="75000"/>
                <a:alpha val="50000"/>
              </a:schemeClr>
            </a:solidFill>
          </a:ln>
        </p:spPr>
      </p:pic>
    </p:spTree>
    <p:extLst>
      <p:ext uri="{BB962C8B-B14F-4D97-AF65-F5344CB8AC3E}">
        <p14:creationId xmlns:p14="http://schemas.microsoft.com/office/powerpoint/2010/main" val="15378022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2663" y="953374"/>
            <a:ext cx="6703854" cy="633626"/>
          </a:xfrm>
        </p:spPr>
        <p:txBody>
          <a:bodyPr/>
          <a:lstStyle/>
          <a:p>
            <a:r>
              <a:rPr lang="en-US" dirty="0"/>
              <a:t>Redis</a:t>
            </a:r>
            <a:endParaRPr lang="bg-BG" dirty="0">
              <a:effectLst>
                <a:outerShdw blurRad="38100" dist="38100" dir="2700000" algn="tl">
                  <a:srgbClr val="000000">
                    <a:alpha val="43137"/>
                  </a:srgbClr>
                </a:outerShdw>
              </a:effectLst>
            </a:endParaRPr>
          </a:p>
        </p:txBody>
      </p:sp>
      <p:sp>
        <p:nvSpPr>
          <p:cNvPr id="4" name="Text Placeholder 3"/>
          <p:cNvSpPr>
            <a:spLocks noGrp="1"/>
          </p:cNvSpPr>
          <p:nvPr>
            <p:ph type="body" idx="1"/>
          </p:nvPr>
        </p:nvSpPr>
        <p:spPr>
          <a:xfrm>
            <a:off x="1212663" y="1594896"/>
            <a:ext cx="6703854" cy="557451"/>
          </a:xfrm>
        </p:spPr>
        <p:txBody>
          <a:bodyPr/>
          <a:lstStyle/>
          <a:p>
            <a:r>
              <a:rPr lang="en-US" dirty="0"/>
              <a:t>Ultra-Fast Data Structure </a:t>
            </a:r>
            <a:r>
              <a:rPr lang="en-US" dirty="0" smtClean="0"/>
              <a:t>Server</a:t>
            </a:r>
            <a:endParaRPr lang="en-US"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897787" y="2400300"/>
            <a:ext cx="5357598" cy="2057400"/>
          </a:xfrm>
          <a:prstGeom prst="roundRect">
            <a:avLst>
              <a:gd name="adj" fmla="val 1948"/>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046075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solidFill>
                  <a:prstClr val="white">
                    <a:tint val="75000"/>
                  </a:prstClr>
                </a:solidFill>
              </a:rPr>
              <a:pPr>
                <a:defRPr/>
              </a:pPr>
              <a:t>39</a:t>
            </a:fld>
            <a:endParaRPr lang="en-US" dirty="0">
              <a:solidFill>
                <a:prstClr val="white">
                  <a:tint val="75000"/>
                </a:prstClr>
              </a:solidFill>
            </a:endParaRPr>
          </a:p>
        </p:txBody>
      </p:sp>
      <p:sp>
        <p:nvSpPr>
          <p:cNvPr id="3" name="Content Placeholder 2"/>
          <p:cNvSpPr>
            <a:spLocks noGrp="1"/>
          </p:cNvSpPr>
          <p:nvPr>
            <p:ph idx="1"/>
          </p:nvPr>
        </p:nvSpPr>
        <p:spPr>
          <a:xfrm>
            <a:off x="144001" y="800101"/>
            <a:ext cx="8853617" cy="4177766"/>
          </a:xfrm>
        </p:spPr>
        <p:txBody>
          <a:bodyPr>
            <a:normAutofit/>
          </a:bodyPr>
          <a:lstStyle/>
          <a:p>
            <a:r>
              <a:rPr lang="en-US" sz="2775" noProof="1">
                <a:solidFill>
                  <a:schemeClr val="tx2">
                    <a:lumMod val="75000"/>
                  </a:schemeClr>
                </a:solidFill>
              </a:rPr>
              <a:t>Redis</a:t>
            </a:r>
            <a:r>
              <a:rPr lang="en-US" sz="2775" dirty="0">
                <a:solidFill>
                  <a:schemeClr val="tx2">
                    <a:lumMod val="75000"/>
                  </a:schemeClr>
                </a:solidFill>
              </a:rPr>
              <a:t> </a:t>
            </a:r>
            <a:r>
              <a:rPr lang="en-US" sz="2775" dirty="0"/>
              <a:t>is:</a:t>
            </a:r>
          </a:p>
          <a:p>
            <a:pPr lvl="1"/>
            <a:r>
              <a:rPr lang="en-US" sz="2625" dirty="0"/>
              <a:t>Ultra-fast in-memory key-value data store</a:t>
            </a:r>
          </a:p>
          <a:p>
            <a:pPr lvl="1"/>
            <a:r>
              <a:rPr lang="en-US" sz="2625" dirty="0"/>
              <a:t>Powerful data structure server</a:t>
            </a:r>
          </a:p>
          <a:p>
            <a:pPr lvl="1"/>
            <a:r>
              <a:rPr lang="en-US" sz="2625" dirty="0"/>
              <a:t>Open-source software: </a:t>
            </a:r>
            <a:r>
              <a:rPr lang="en-US" sz="2625" dirty="0">
                <a:hlinkClick r:id="rId2"/>
              </a:rPr>
              <a:t>http://redis.io</a:t>
            </a:r>
            <a:endParaRPr lang="en-US" sz="2625" dirty="0"/>
          </a:p>
          <a:p>
            <a:r>
              <a:rPr lang="en-US" sz="2775" dirty="0"/>
              <a:t>Redis stores data structures:</a:t>
            </a:r>
          </a:p>
          <a:p>
            <a:pPr lvl="1"/>
            <a:r>
              <a:rPr lang="en-US" sz="2625" dirty="0"/>
              <a:t>Strings, lists, hashes, sets, sorted sets</a:t>
            </a:r>
          </a:p>
          <a:p>
            <a:pPr lvl="1"/>
            <a:r>
              <a:rPr lang="en-US" sz="2625" dirty="0"/>
              <a:t>Publish / subscribe messaging</a:t>
            </a:r>
          </a:p>
        </p:txBody>
      </p:sp>
      <p:sp>
        <p:nvSpPr>
          <p:cNvPr id="2" name="Title 1"/>
          <p:cNvSpPr>
            <a:spLocks noGrp="1"/>
          </p:cNvSpPr>
          <p:nvPr>
            <p:ph type="title"/>
          </p:nvPr>
        </p:nvSpPr>
        <p:spPr/>
        <p:txBody>
          <a:bodyPr/>
          <a:lstStyle/>
          <a:p>
            <a:r>
              <a:rPr lang="en-US" dirty="0" smtClean="0"/>
              <a:t>What is Redis?</a:t>
            </a:r>
            <a:endParaRPr lang="en-US" dirty="0"/>
          </a:p>
        </p:txBody>
      </p:sp>
      <p:pic>
        <p:nvPicPr>
          <p:cNvPr id="6" name="Picture 5"/>
          <p:cNvPicPr>
            <a:picLocks noChangeAspect="1"/>
          </p:cNvPicPr>
          <p:nvPr/>
        </p:nvPicPr>
        <p:blipFill>
          <a:blip r:embed="rId3"/>
          <a:stretch>
            <a:fillRect/>
          </a:stretch>
        </p:blipFill>
        <p:spPr>
          <a:xfrm>
            <a:off x="6572249" y="3086100"/>
            <a:ext cx="1891986" cy="1594860"/>
          </a:xfrm>
          <a:prstGeom prst="rect">
            <a:avLst/>
          </a:prstGeom>
        </p:spPr>
      </p:pic>
    </p:spTree>
    <p:extLst>
      <p:ext uri="{BB962C8B-B14F-4D97-AF65-F5344CB8AC3E}">
        <p14:creationId xmlns:p14="http://schemas.microsoft.com/office/powerpoint/2010/main" val="20980046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28600" y="1200150"/>
            <a:ext cx="3810358" cy="3321050"/>
          </a:xfrm>
          <a:prstGeom prst="rect">
            <a:avLst/>
          </a:prstGeom>
        </p:spPr>
      </p:pic>
      <p:sp>
        <p:nvSpPr>
          <p:cNvPr id="3" name="TextBox 2"/>
          <p:cNvSpPr txBox="1"/>
          <p:nvPr/>
        </p:nvSpPr>
        <p:spPr>
          <a:xfrm>
            <a:off x="76200" y="514350"/>
            <a:ext cx="4730782" cy="523220"/>
          </a:xfrm>
          <a:prstGeom prst="rect">
            <a:avLst/>
          </a:prstGeom>
          <a:noFill/>
        </p:spPr>
        <p:txBody>
          <a:bodyPr wrap="none" rtlCol="0">
            <a:spAutoFit/>
          </a:bodyPr>
          <a:lstStyle/>
          <a:p>
            <a:r>
              <a:rPr lang="en-US" dirty="0" smtClean="0"/>
              <a:t>Amazon Hierarchy (</a:t>
            </a:r>
            <a:r>
              <a:rPr lang="en-US" dirty="0"/>
              <a:t>API)</a:t>
            </a:r>
            <a:br>
              <a:rPr lang="en-US" dirty="0"/>
            </a:br>
            <a:r>
              <a:rPr lang="en-US" sz="1000" dirty="0"/>
              <a:t>(https://</a:t>
            </a:r>
            <a:r>
              <a:rPr lang="en-US" sz="1000" dirty="0" err="1"/>
              <a:t>docs.aws.amazon.com</a:t>
            </a:r>
            <a:r>
              <a:rPr lang="en-US" sz="1000" dirty="0"/>
              <a:t>/</a:t>
            </a:r>
            <a:r>
              <a:rPr lang="en-US" sz="1000" dirty="0" err="1"/>
              <a:t>AWSECommerceService</a:t>
            </a:r>
            <a:r>
              <a:rPr lang="en-US" sz="1000" dirty="0"/>
              <a:t>/latest/DG/</a:t>
            </a:r>
            <a:r>
              <a:rPr lang="en-US" sz="1000" dirty="0" err="1"/>
              <a:t>BrowseNodes.html</a:t>
            </a:r>
            <a:r>
              <a:rPr lang="en-US" sz="1000" dirty="0"/>
              <a:t>)</a:t>
            </a:r>
          </a:p>
        </p:txBody>
      </p:sp>
      <p:pic>
        <p:nvPicPr>
          <p:cNvPr id="4" name="Picture 3"/>
          <p:cNvPicPr>
            <a:picLocks noChangeAspect="1"/>
          </p:cNvPicPr>
          <p:nvPr/>
        </p:nvPicPr>
        <p:blipFill>
          <a:blip r:embed="rId3"/>
          <a:stretch>
            <a:fillRect/>
          </a:stretch>
        </p:blipFill>
        <p:spPr>
          <a:xfrm>
            <a:off x="6705600" y="2114550"/>
            <a:ext cx="1953904" cy="2406650"/>
          </a:xfrm>
          <a:prstGeom prst="rect">
            <a:avLst/>
          </a:prstGeom>
        </p:spPr>
      </p:pic>
      <p:pic>
        <p:nvPicPr>
          <p:cNvPr id="5" name="Picture 4"/>
          <p:cNvPicPr>
            <a:picLocks noChangeAspect="1"/>
          </p:cNvPicPr>
          <p:nvPr/>
        </p:nvPicPr>
        <p:blipFill>
          <a:blip r:embed="rId4"/>
          <a:stretch>
            <a:fillRect/>
          </a:stretch>
        </p:blipFill>
        <p:spPr>
          <a:xfrm>
            <a:off x="5105400" y="1176787"/>
            <a:ext cx="1243717" cy="1111250"/>
          </a:xfrm>
          <a:prstGeom prst="rect">
            <a:avLst/>
          </a:prstGeom>
        </p:spPr>
      </p:pic>
      <p:cxnSp>
        <p:nvCxnSpPr>
          <p:cNvPr id="7" name="Straight Arrow Connector 6"/>
          <p:cNvCxnSpPr/>
          <p:nvPr/>
        </p:nvCxnSpPr>
        <p:spPr>
          <a:xfrm>
            <a:off x="5867400" y="1581150"/>
            <a:ext cx="990600" cy="6858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5727258" y="540755"/>
            <a:ext cx="2590068" cy="369332"/>
          </a:xfrm>
          <a:prstGeom prst="rect">
            <a:avLst/>
          </a:prstGeom>
          <a:noFill/>
        </p:spPr>
        <p:txBody>
          <a:bodyPr wrap="none" rtlCol="0">
            <a:spAutoFit/>
          </a:bodyPr>
          <a:lstStyle/>
          <a:p>
            <a:r>
              <a:rPr lang="en-US" dirty="0" smtClean="0"/>
              <a:t>Classic Cars </a:t>
            </a:r>
            <a:r>
              <a:rPr lang="en-US" smtClean="0"/>
              <a:t>“Dimensions”</a:t>
            </a:r>
            <a:endParaRPr lang="en-US" sz="1000" dirty="0"/>
          </a:p>
        </p:txBody>
      </p:sp>
    </p:spTree>
    <p:extLst>
      <p:ext uri="{BB962C8B-B14F-4D97-AF65-F5344CB8AC3E}">
        <p14:creationId xmlns:p14="http://schemas.microsoft.com/office/powerpoint/2010/main" val="140016927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1"/>
          <p:cNvSpPr>
            <a:spLocks noGrp="1"/>
          </p:cNvSpPr>
          <p:nvPr>
            <p:ph idx="1"/>
          </p:nvPr>
        </p:nvSpPr>
        <p:spPr/>
        <p:txBody>
          <a:bodyPr>
            <a:normAutofit/>
          </a:bodyPr>
          <a:lstStyle/>
          <a:p>
            <a:r>
              <a:rPr lang="en-US" noProof="1" smtClean="0"/>
              <a:t>Redis</a:t>
            </a:r>
            <a:r>
              <a:rPr lang="en-US" dirty="0" smtClean="0"/>
              <a:t> is </a:t>
            </a:r>
            <a:r>
              <a:rPr lang="en-US" dirty="0"/>
              <a:t>really </a:t>
            </a:r>
            <a:r>
              <a:rPr lang="en-US" dirty="0">
                <a:solidFill>
                  <a:schemeClr val="tx2">
                    <a:lumMod val="75000"/>
                  </a:schemeClr>
                </a:solidFill>
              </a:rPr>
              <a:t>fast </a:t>
            </a:r>
          </a:p>
          <a:p>
            <a:pPr lvl="1"/>
            <a:r>
              <a:rPr lang="en-US" dirty="0" smtClean="0"/>
              <a:t>Non-blocking </a:t>
            </a:r>
            <a:r>
              <a:rPr lang="en-US" dirty="0"/>
              <a:t>I/O, single threaded</a:t>
            </a:r>
          </a:p>
          <a:p>
            <a:pPr lvl="1"/>
            <a:r>
              <a:rPr lang="en-US" dirty="0" smtClean="0"/>
              <a:t>100,000</a:t>
            </a:r>
            <a:r>
              <a:rPr lang="en-US" dirty="0"/>
              <a:t>+ </a:t>
            </a:r>
            <a:r>
              <a:rPr lang="en-US" dirty="0" smtClean="0"/>
              <a:t>read / writes per </a:t>
            </a:r>
            <a:r>
              <a:rPr lang="en-US" dirty="0"/>
              <a:t>second</a:t>
            </a:r>
          </a:p>
          <a:p>
            <a:r>
              <a:rPr lang="en-US" noProof="1" smtClean="0"/>
              <a:t>Redis</a:t>
            </a:r>
            <a:r>
              <a:rPr lang="en-US" dirty="0" smtClean="0"/>
              <a:t> is not a database</a:t>
            </a:r>
          </a:p>
          <a:p>
            <a:pPr lvl="1"/>
            <a:r>
              <a:rPr lang="en-US" dirty="0" smtClean="0"/>
              <a:t>It </a:t>
            </a:r>
            <a:r>
              <a:rPr lang="en-US" dirty="0"/>
              <a:t>complements </a:t>
            </a:r>
            <a:r>
              <a:rPr lang="en-US" dirty="0" smtClean="0"/>
              <a:t>your existing data storage layer</a:t>
            </a:r>
          </a:p>
          <a:p>
            <a:pPr lvl="1"/>
            <a:r>
              <a:rPr lang="en-US" dirty="0" smtClean="0"/>
              <a:t>E.g. </a:t>
            </a:r>
            <a:r>
              <a:rPr lang="en-US" dirty="0" smtClean="0">
                <a:hlinkClick r:id="rId2"/>
              </a:rPr>
              <a:t>StackOverflow uses Redis</a:t>
            </a:r>
            <a:r>
              <a:rPr lang="en-US" dirty="0" smtClean="0"/>
              <a:t> for </a:t>
            </a:r>
            <a:r>
              <a:rPr lang="en-US" dirty="0" smtClean="0">
                <a:solidFill>
                  <a:schemeClr val="tx2">
                    <a:lumMod val="75000"/>
                  </a:schemeClr>
                </a:solidFill>
              </a:rPr>
              <a:t>data caching</a:t>
            </a:r>
            <a:endParaRPr lang="en-US" dirty="0">
              <a:solidFill>
                <a:schemeClr val="tx2">
                  <a:lumMod val="75000"/>
                </a:schemeClr>
              </a:solidFill>
            </a:endParaRPr>
          </a:p>
          <a:p>
            <a:r>
              <a:rPr lang="en-US" dirty="0" smtClean="0"/>
              <a:t>For small labs Redis may replace entirely the database</a:t>
            </a:r>
            <a:endParaRPr lang="en-US" dirty="0"/>
          </a:p>
          <a:p>
            <a:pPr lvl="1"/>
            <a:r>
              <a:rPr lang="en-US" dirty="0" smtClean="0"/>
              <a:t>Trade </a:t>
            </a:r>
            <a:r>
              <a:rPr lang="en-US" dirty="0"/>
              <a:t>performance for </a:t>
            </a:r>
            <a:r>
              <a:rPr lang="en-US" dirty="0" smtClean="0"/>
              <a:t>durability </a:t>
            </a:r>
            <a:r>
              <a:rPr lang="en-US" dirty="0" smtClean="0">
                <a:sym typeface="Wingdings" panose="05000000000000000000" pitchFamily="2" charset="2"/>
              </a:rPr>
              <a:t> data is persisted immediately</a:t>
            </a:r>
            <a:endParaRPr lang="en-US" dirty="0"/>
          </a:p>
        </p:txBody>
      </p:sp>
      <p:sp>
        <p:nvSpPr>
          <p:cNvPr id="2" name="Title 1"/>
          <p:cNvSpPr>
            <a:spLocks noGrp="1"/>
          </p:cNvSpPr>
          <p:nvPr>
            <p:ph type="title"/>
          </p:nvPr>
        </p:nvSpPr>
        <p:spPr/>
        <p:txBody>
          <a:bodyPr/>
          <a:lstStyle/>
          <a:p>
            <a:r>
              <a:rPr lang="en-US" noProof="1" smtClean="0"/>
              <a:t>Redis</a:t>
            </a:r>
            <a:r>
              <a:rPr lang="en-US" dirty="0" smtClean="0"/>
              <a:t>: Features</a:t>
            </a:r>
            <a:endParaRPr lang="en-US" dirty="0"/>
          </a:p>
        </p:txBody>
      </p:sp>
      <p:pic>
        <p:nvPicPr>
          <p:cNvPr id="8" name="Picture 7"/>
          <p:cNvPicPr>
            <a:picLocks noChangeAspect="1"/>
          </p:cNvPicPr>
          <p:nvPr/>
        </p:nvPicPr>
        <p:blipFill>
          <a:blip r:embed="rId3"/>
          <a:stretch>
            <a:fillRect/>
          </a:stretch>
        </p:blipFill>
        <p:spPr>
          <a:xfrm>
            <a:off x="5943600" y="1028700"/>
            <a:ext cx="2629128" cy="1632346"/>
          </a:xfrm>
          <a:prstGeom prst="rect">
            <a:avLst/>
          </a:prstGeom>
          <a:effectLst>
            <a:softEdge rad="31750"/>
          </a:effectLst>
        </p:spPr>
      </p:pic>
    </p:spTree>
    <p:extLst>
      <p:ext uri="{BB962C8B-B14F-4D97-AF65-F5344CB8AC3E}">
        <p14:creationId xmlns:p14="http://schemas.microsoft.com/office/powerpoint/2010/main" val="16305894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solidFill>
                  <a:prstClr val="white">
                    <a:tint val="75000"/>
                  </a:prstClr>
                </a:solidFill>
              </a:rPr>
              <a:pPr/>
              <a:t>41</a:t>
            </a:fld>
            <a:endParaRPr lang="en-US" dirty="0">
              <a:solidFill>
                <a:prstClr val="white">
                  <a:tint val="75000"/>
                </a:prstClr>
              </a:solidFill>
            </a:endParaRPr>
          </a:p>
        </p:txBody>
      </p:sp>
      <p:sp>
        <p:nvSpPr>
          <p:cNvPr id="3" name="Content Placeholder 2"/>
          <p:cNvSpPr>
            <a:spLocks noGrp="1"/>
          </p:cNvSpPr>
          <p:nvPr>
            <p:ph idx="1"/>
          </p:nvPr>
        </p:nvSpPr>
        <p:spPr/>
        <p:txBody>
          <a:bodyPr/>
          <a:lstStyle/>
          <a:p>
            <a:r>
              <a:rPr lang="en-US" dirty="0" smtClean="0"/>
              <a:t>Redis keeps </a:t>
            </a:r>
            <a:r>
              <a:rPr lang="en-US" dirty="0" smtClean="0">
                <a:solidFill>
                  <a:schemeClr val="tx2">
                    <a:lumMod val="75000"/>
                  </a:schemeClr>
                </a:solidFill>
              </a:rPr>
              <a:t>key-value pairs</a:t>
            </a:r>
          </a:p>
          <a:p>
            <a:pPr lvl="1"/>
            <a:r>
              <a:rPr lang="en-US" dirty="0" smtClean="0"/>
              <a:t>Every item is stored as </a:t>
            </a:r>
            <a:r>
              <a:rPr lang="en-US" b="1" dirty="0" smtClean="0">
                <a:solidFill>
                  <a:schemeClr val="tx2">
                    <a:lumMod val="75000"/>
                  </a:schemeClr>
                </a:solidFill>
                <a:latin typeface="Consolas" panose="020B0609020204030204" pitchFamily="49" charset="0"/>
                <a:cs typeface="Consolas" panose="020B0609020204030204" pitchFamily="49" charset="0"/>
              </a:rPr>
              <a:t>key</a:t>
            </a:r>
            <a:r>
              <a:rPr lang="en-US" dirty="0" smtClean="0"/>
              <a:t> </a:t>
            </a:r>
            <a:r>
              <a:rPr lang="en-US" dirty="0" smtClean="0">
                <a:sym typeface="Wingdings" panose="05000000000000000000" pitchFamily="2" charset="2"/>
              </a:rPr>
              <a:t>+</a:t>
            </a:r>
            <a:r>
              <a:rPr lang="en-US" dirty="0" smtClean="0"/>
              <a:t> </a:t>
            </a:r>
            <a:r>
              <a:rPr lang="en-US" b="1" dirty="0" smtClean="0">
                <a:solidFill>
                  <a:schemeClr val="tx2">
                    <a:lumMod val="75000"/>
                  </a:schemeClr>
                </a:solidFill>
                <a:latin typeface="Consolas" panose="020B0609020204030204" pitchFamily="49" charset="0"/>
                <a:cs typeface="Consolas" panose="020B0609020204030204" pitchFamily="49" charset="0"/>
              </a:rPr>
              <a:t>value</a:t>
            </a:r>
          </a:p>
          <a:p>
            <a:r>
              <a:rPr lang="en-US" dirty="0" smtClean="0">
                <a:solidFill>
                  <a:schemeClr val="tx2">
                    <a:lumMod val="75000"/>
                  </a:schemeClr>
                </a:solidFill>
              </a:rPr>
              <a:t>Keys</a:t>
            </a:r>
            <a:r>
              <a:rPr lang="en-US" dirty="0" smtClean="0"/>
              <a:t> are unique identifiers</a:t>
            </a:r>
          </a:p>
          <a:p>
            <a:r>
              <a:rPr lang="en-US" dirty="0" smtClean="0">
                <a:solidFill>
                  <a:schemeClr val="tx2">
                    <a:lumMod val="75000"/>
                  </a:schemeClr>
                </a:solidFill>
              </a:rPr>
              <a:t>Values</a:t>
            </a:r>
            <a:r>
              <a:rPr lang="en-US" dirty="0" smtClean="0"/>
              <a:t> can be different data structures:</a:t>
            </a:r>
          </a:p>
          <a:p>
            <a:pPr lvl="1"/>
            <a:r>
              <a:rPr lang="en-US" dirty="0" smtClean="0"/>
              <a:t>Strings (numbers are stored as strings)</a:t>
            </a:r>
            <a:endParaRPr lang="en-US" dirty="0"/>
          </a:p>
          <a:p>
            <a:pPr lvl="1"/>
            <a:r>
              <a:rPr lang="en-US" dirty="0" smtClean="0"/>
              <a:t>Lists (of strings)</a:t>
            </a:r>
            <a:endParaRPr lang="en-US" dirty="0"/>
          </a:p>
          <a:p>
            <a:pPr lvl="1"/>
            <a:r>
              <a:rPr lang="en-US" dirty="0"/>
              <a:t>Hash </a:t>
            </a:r>
            <a:r>
              <a:rPr lang="en-US" dirty="0" smtClean="0"/>
              <a:t>tables: string </a:t>
            </a:r>
            <a:r>
              <a:rPr lang="en-US" dirty="0" smtClean="0">
                <a:sym typeface="Wingdings" panose="05000000000000000000" pitchFamily="2" charset="2"/>
              </a:rPr>
              <a:t> string</a:t>
            </a:r>
            <a:endParaRPr lang="en-US" dirty="0"/>
          </a:p>
          <a:p>
            <a:pPr lvl="1"/>
            <a:r>
              <a:rPr lang="en-US" dirty="0"/>
              <a:t>Sets / sorted </a:t>
            </a:r>
            <a:r>
              <a:rPr lang="en-US" dirty="0" smtClean="0"/>
              <a:t>sets (of strings)</a:t>
            </a:r>
            <a:endParaRPr lang="en-US" dirty="0"/>
          </a:p>
          <a:p>
            <a:pPr lvl="1"/>
            <a:endParaRPr lang="en-US" dirty="0"/>
          </a:p>
        </p:txBody>
      </p:sp>
      <p:sp>
        <p:nvSpPr>
          <p:cNvPr id="4" name="Title 3"/>
          <p:cNvSpPr>
            <a:spLocks noGrp="1"/>
          </p:cNvSpPr>
          <p:nvPr>
            <p:ph type="title"/>
          </p:nvPr>
        </p:nvSpPr>
        <p:spPr/>
        <p:txBody>
          <a:bodyPr/>
          <a:lstStyle/>
          <a:p>
            <a:r>
              <a:rPr lang="en-US" dirty="0" smtClean="0"/>
              <a:t>Redis: Data Model</a:t>
            </a:r>
            <a:endParaRPr lang="en-US" dirty="0"/>
          </a:p>
        </p:txBody>
      </p:sp>
      <p:pic>
        <p:nvPicPr>
          <p:cNvPr id="4098" name="Picture 2" descr="http://mbed.org/media/uploads/shintamainjp/_scaled_keyvalu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86450" y="1045935"/>
            <a:ext cx="2732400" cy="1468666"/>
          </a:xfrm>
          <a:prstGeom prst="roundRect">
            <a:avLst>
              <a:gd name="adj" fmla="val 2456"/>
            </a:avLst>
          </a:prstGeom>
          <a:noFill/>
          <a:effectLst>
            <a:softEdge rad="31750"/>
          </a:effectLst>
          <a:extLst>
            <a:ext uri="{909E8E84-426E-40DD-AFC4-6F175D3DCCD1}">
              <a14:hiddenFill xmlns:a14="http://schemas.microsoft.com/office/drawing/2010/main">
                <a:solidFill>
                  <a:srgbClr val="FFFFFF"/>
                </a:solidFill>
              </a14:hiddenFill>
            </a:ext>
          </a:extLst>
        </p:spPr>
      </p:pic>
      <p:pic>
        <p:nvPicPr>
          <p:cNvPr id="4100" name="Picture 4" descr="http://i.stack.imgur.com/nzc2C.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14266" y="2896161"/>
            <a:ext cx="1876769" cy="1847289"/>
          </a:xfrm>
          <a:prstGeom prst="roundRect">
            <a:avLst>
              <a:gd name="adj" fmla="val 2456"/>
            </a:avLst>
          </a:prstGeom>
          <a:noFill/>
          <a:effectLst>
            <a:softEdge rad="3175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64353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solidFill>
                  <a:prstClr val="white">
                    <a:tint val="75000"/>
                  </a:prstClr>
                </a:solidFill>
              </a:rPr>
              <a:pPr/>
              <a:t>42</a:t>
            </a:fld>
            <a:endParaRPr lang="en-US" dirty="0">
              <a:solidFill>
                <a:prstClr val="white">
                  <a:tint val="75000"/>
                </a:prstClr>
              </a:solidFill>
            </a:endParaRPr>
          </a:p>
        </p:txBody>
      </p:sp>
      <p:sp>
        <p:nvSpPr>
          <p:cNvPr id="3" name="Content Placeholder 2"/>
          <p:cNvSpPr>
            <a:spLocks noGrp="1"/>
          </p:cNvSpPr>
          <p:nvPr>
            <p:ph idx="1"/>
          </p:nvPr>
        </p:nvSpPr>
        <p:spPr/>
        <p:txBody>
          <a:bodyPr/>
          <a:lstStyle/>
          <a:p>
            <a:r>
              <a:rPr lang="en-US" dirty="0" smtClean="0"/>
              <a:t>Redis works as interpreter of commands:</a:t>
            </a:r>
            <a:endParaRPr lang="en-US" dirty="0"/>
          </a:p>
        </p:txBody>
      </p:sp>
      <p:sp>
        <p:nvSpPr>
          <p:cNvPr id="4" name="Title 3"/>
          <p:cNvSpPr>
            <a:spLocks noGrp="1"/>
          </p:cNvSpPr>
          <p:nvPr>
            <p:ph type="title"/>
          </p:nvPr>
        </p:nvSpPr>
        <p:spPr/>
        <p:txBody>
          <a:bodyPr/>
          <a:lstStyle/>
          <a:p>
            <a:r>
              <a:rPr lang="en-US" dirty="0" smtClean="0"/>
              <a:t>Redis: Commands</a:t>
            </a:r>
            <a:endParaRPr lang="en-US" dirty="0"/>
          </a:p>
        </p:txBody>
      </p:sp>
      <p:sp>
        <p:nvSpPr>
          <p:cNvPr id="5" name="Rectangle 6"/>
          <p:cNvSpPr>
            <a:spLocks noChangeArrowheads="1"/>
          </p:cNvSpPr>
          <p:nvPr/>
        </p:nvSpPr>
        <p:spPr bwMode="auto">
          <a:xfrm>
            <a:off x="571500" y="1600200"/>
            <a:ext cx="2634529" cy="3023905"/>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defTabSz="914240" eaLnBrk="0" fontAlgn="auto" hangingPunct="0">
              <a:spcBef>
                <a:spcPts val="0"/>
              </a:spcBef>
              <a:spcAft>
                <a:spcPts val="0"/>
              </a:spcAft>
              <a:buClr>
                <a:srgbClr val="A19574">
                  <a:lumMod val="40000"/>
                  <a:lumOff val="60000"/>
                </a:srgbClr>
              </a:buClr>
              <a:buSzPct val="70000"/>
            </a:pPr>
            <a:r>
              <a:rPr lang="en-US" sz="2100" b="1" noProof="1">
                <a:solidFill>
                  <a:srgbClr val="FBEEDC"/>
                </a:solidFill>
                <a:effectLst>
                  <a:outerShdw blurRad="38100" dist="38100" dir="2700000" algn="tl">
                    <a:srgbClr val="000000">
                      <a:alpha val="43137"/>
                    </a:srgbClr>
                  </a:outerShdw>
                </a:effectLst>
                <a:latin typeface="Consolas" pitchFamily="49" charset="0"/>
                <a:ea typeface=""/>
                <a:cs typeface="Consolas" pitchFamily="49" charset="0"/>
              </a:rPr>
              <a:t>SET name "Nakov"</a:t>
            </a:r>
          </a:p>
          <a:p>
            <a:pPr defTabSz="914240" eaLnBrk="0" fontAlgn="auto" hangingPunct="0">
              <a:spcBef>
                <a:spcPts val="0"/>
              </a:spcBef>
              <a:spcAft>
                <a:spcPts val="0"/>
              </a:spcAft>
              <a:buClr>
                <a:srgbClr val="A19574">
                  <a:lumMod val="40000"/>
                  <a:lumOff val="60000"/>
                </a:srgbClr>
              </a:buClr>
              <a:buSzPct val="70000"/>
            </a:pPr>
            <a:r>
              <a:rPr lang="en-US" sz="2100" b="1" noProof="1">
                <a:solidFill>
                  <a:srgbClr val="FBEEC9">
                    <a:lumMod val="75000"/>
                  </a:srgbClr>
                </a:solidFill>
                <a:effectLst>
                  <a:outerShdw blurRad="38100" dist="38100" dir="2700000" algn="tl">
                    <a:srgbClr val="000000">
                      <a:alpha val="43137"/>
                    </a:srgbClr>
                  </a:outerShdw>
                </a:effectLst>
                <a:latin typeface="Consolas" pitchFamily="49" charset="0"/>
                <a:ea typeface=""/>
                <a:cs typeface="Consolas" pitchFamily="49" charset="0"/>
              </a:rPr>
              <a:t>OK</a:t>
            </a:r>
          </a:p>
          <a:p>
            <a:pPr defTabSz="914240" eaLnBrk="0" fontAlgn="auto" hangingPunct="0">
              <a:spcBef>
                <a:spcPts val="900"/>
              </a:spcBef>
              <a:spcAft>
                <a:spcPts val="0"/>
              </a:spcAft>
              <a:buClr>
                <a:srgbClr val="A19574">
                  <a:lumMod val="40000"/>
                  <a:lumOff val="60000"/>
                </a:srgbClr>
              </a:buClr>
              <a:buSzPct val="70000"/>
            </a:pPr>
            <a:r>
              <a:rPr lang="en-US" sz="2100" b="1" noProof="1">
                <a:solidFill>
                  <a:srgbClr val="FBEEDC"/>
                </a:solidFill>
                <a:effectLst>
                  <a:outerShdw blurRad="38100" dist="38100" dir="2700000" algn="tl">
                    <a:srgbClr val="000000">
                      <a:alpha val="43137"/>
                    </a:srgbClr>
                  </a:outerShdw>
                </a:effectLst>
                <a:latin typeface="Consolas" pitchFamily="49" charset="0"/>
                <a:ea typeface=""/>
                <a:cs typeface="Consolas" pitchFamily="49" charset="0"/>
              </a:rPr>
              <a:t>GET name</a:t>
            </a:r>
          </a:p>
          <a:p>
            <a:pPr defTabSz="914240" eaLnBrk="0" fontAlgn="auto" hangingPunct="0">
              <a:spcBef>
                <a:spcPts val="0"/>
              </a:spcBef>
              <a:spcAft>
                <a:spcPts val="0"/>
              </a:spcAft>
              <a:buClr>
                <a:srgbClr val="A19574">
                  <a:lumMod val="40000"/>
                  <a:lumOff val="60000"/>
                </a:srgbClr>
              </a:buClr>
              <a:buSzPct val="70000"/>
            </a:pPr>
            <a:r>
              <a:rPr lang="en-US" sz="2100" b="1" noProof="1">
                <a:solidFill>
                  <a:srgbClr val="FBEEC9">
                    <a:lumMod val="75000"/>
                  </a:srgbClr>
                </a:solidFill>
                <a:effectLst>
                  <a:outerShdw blurRad="38100" dist="38100" dir="2700000" algn="tl">
                    <a:srgbClr val="000000">
                      <a:alpha val="43137"/>
                    </a:srgbClr>
                  </a:outerShdw>
                </a:effectLst>
                <a:latin typeface="Consolas" pitchFamily="49" charset="0"/>
                <a:ea typeface=""/>
                <a:cs typeface="Consolas" pitchFamily="49" charset="0"/>
              </a:rPr>
              <a:t>"Nakov"</a:t>
            </a:r>
          </a:p>
          <a:p>
            <a:pPr defTabSz="914240" eaLnBrk="0" fontAlgn="auto" hangingPunct="0">
              <a:spcBef>
                <a:spcPts val="900"/>
              </a:spcBef>
              <a:spcAft>
                <a:spcPts val="0"/>
              </a:spcAft>
              <a:buClr>
                <a:srgbClr val="A19574">
                  <a:lumMod val="40000"/>
                  <a:lumOff val="60000"/>
                </a:srgbClr>
              </a:buClr>
              <a:buSzPct val="70000"/>
            </a:pPr>
            <a:r>
              <a:rPr lang="en-US" sz="2100" b="1" noProof="1">
                <a:solidFill>
                  <a:srgbClr val="FBEEDC"/>
                </a:solidFill>
                <a:effectLst>
                  <a:outerShdw blurRad="38100" dist="38100" dir="2700000" algn="tl">
                    <a:srgbClr val="000000">
                      <a:alpha val="43137"/>
                    </a:srgbClr>
                  </a:outerShdw>
                </a:effectLst>
                <a:latin typeface="Consolas" pitchFamily="49" charset="0"/>
                <a:ea typeface=""/>
                <a:cs typeface="Consolas" pitchFamily="49" charset="0"/>
              </a:rPr>
              <a:t>DEL name</a:t>
            </a:r>
          </a:p>
          <a:p>
            <a:pPr defTabSz="914240" eaLnBrk="0" fontAlgn="auto" hangingPunct="0">
              <a:spcBef>
                <a:spcPts val="0"/>
              </a:spcBef>
              <a:spcAft>
                <a:spcPts val="0"/>
              </a:spcAft>
              <a:buClr>
                <a:srgbClr val="A19574">
                  <a:lumMod val="40000"/>
                  <a:lumOff val="60000"/>
                </a:srgbClr>
              </a:buClr>
              <a:buSzPct val="70000"/>
            </a:pPr>
            <a:r>
              <a:rPr lang="en-US" sz="2100" b="1" noProof="1">
                <a:solidFill>
                  <a:srgbClr val="FBEEC9">
                    <a:lumMod val="75000"/>
                  </a:srgbClr>
                </a:solidFill>
                <a:effectLst>
                  <a:outerShdw blurRad="38100" dist="38100" dir="2700000" algn="tl">
                    <a:srgbClr val="000000">
                      <a:alpha val="43137"/>
                    </a:srgbClr>
                  </a:outerShdw>
                </a:effectLst>
                <a:latin typeface="Consolas" pitchFamily="49" charset="0"/>
                <a:ea typeface=""/>
                <a:cs typeface="Consolas" pitchFamily="49" charset="0"/>
              </a:rPr>
              <a:t>(integer) 1</a:t>
            </a:r>
          </a:p>
          <a:p>
            <a:pPr defTabSz="914240" eaLnBrk="0" fontAlgn="auto" hangingPunct="0">
              <a:spcBef>
                <a:spcPts val="900"/>
              </a:spcBef>
              <a:spcAft>
                <a:spcPts val="0"/>
              </a:spcAft>
              <a:buClr>
                <a:srgbClr val="A19574">
                  <a:lumMod val="40000"/>
                  <a:lumOff val="60000"/>
                </a:srgbClr>
              </a:buClr>
              <a:buSzPct val="70000"/>
            </a:pPr>
            <a:r>
              <a:rPr lang="en-US" sz="2100" b="1" noProof="1">
                <a:solidFill>
                  <a:srgbClr val="FBEEDC"/>
                </a:solidFill>
                <a:effectLst>
                  <a:outerShdw blurRad="38100" dist="38100" dir="2700000" algn="tl">
                    <a:srgbClr val="000000">
                      <a:alpha val="43137"/>
                    </a:srgbClr>
                  </a:outerShdw>
                </a:effectLst>
                <a:latin typeface="Consolas" pitchFamily="49" charset="0"/>
                <a:ea typeface=""/>
                <a:cs typeface="Consolas" pitchFamily="49" charset="0"/>
              </a:rPr>
              <a:t>GET name</a:t>
            </a:r>
          </a:p>
          <a:p>
            <a:pPr defTabSz="914240" eaLnBrk="0" fontAlgn="auto" hangingPunct="0">
              <a:spcBef>
                <a:spcPts val="0"/>
              </a:spcBef>
              <a:spcAft>
                <a:spcPts val="0"/>
              </a:spcAft>
              <a:buClr>
                <a:srgbClr val="A19574">
                  <a:lumMod val="40000"/>
                  <a:lumOff val="60000"/>
                </a:srgbClr>
              </a:buClr>
              <a:buSzPct val="70000"/>
            </a:pPr>
            <a:r>
              <a:rPr lang="en-US" sz="2100" b="1" noProof="1">
                <a:solidFill>
                  <a:srgbClr val="FBEEC9">
                    <a:lumMod val="75000"/>
                  </a:srgbClr>
                </a:solidFill>
                <a:effectLst>
                  <a:outerShdw blurRad="38100" dist="38100" dir="2700000" algn="tl">
                    <a:srgbClr val="000000">
                      <a:alpha val="43137"/>
                    </a:srgbClr>
                  </a:outerShdw>
                </a:effectLst>
                <a:latin typeface="Consolas" pitchFamily="49" charset="0"/>
                <a:ea typeface=""/>
                <a:cs typeface="Consolas" pitchFamily="49" charset="0"/>
              </a:rPr>
              <a:t>(nil)</a:t>
            </a:r>
          </a:p>
        </p:txBody>
      </p:sp>
      <p:sp>
        <p:nvSpPr>
          <p:cNvPr id="6" name="Content Placeholder 2"/>
          <p:cNvSpPr txBox="1">
            <a:spLocks/>
          </p:cNvSpPr>
          <p:nvPr/>
        </p:nvSpPr>
        <p:spPr>
          <a:xfrm>
            <a:off x="3633528" y="1609294"/>
            <a:ext cx="5162375" cy="3362756"/>
          </a:xfrm>
          <a:prstGeom prst="rect">
            <a:avLst/>
          </a:prstGeom>
        </p:spPr>
        <p:txBody>
          <a:bodyPr vert="horz" lIns="81000" tIns="27000" rIns="81000" bIns="27000" rtlCol="0">
            <a:normAutofit/>
          </a:bodyPr>
          <a:lstStyle>
            <a:lvl1pPr marL="304747" indent="-304747" algn="l" defTabSz="1218987" rtl="0" eaLnBrk="1" latinLnBrk="0" hangingPunct="1">
              <a:lnSpc>
                <a:spcPct val="105000"/>
              </a:lnSpc>
              <a:spcBef>
                <a:spcPts val="600"/>
              </a:spcBef>
              <a:spcAft>
                <a:spcPts val="600"/>
              </a:spcAft>
              <a:buClr>
                <a:srgbClr val="F2B254"/>
              </a:buClr>
              <a:buSzPct val="100000"/>
              <a:buFont typeface="Wingdings" panose="05000000000000000000" pitchFamily="2" charset="2"/>
              <a:buChar char="§"/>
              <a:defRPr sz="3400" b="0" kern="1200">
                <a:solidFill>
                  <a:schemeClr val="tx1"/>
                </a:solidFill>
                <a:latin typeface="+mn-lt"/>
                <a:ea typeface="+mn-ea"/>
                <a:cs typeface="+mn-cs"/>
              </a:defRPr>
            </a:lvl1pPr>
            <a:lvl2pPr marL="609493" indent="-231606" algn="l" defTabSz="1218987" rtl="0" eaLnBrk="1" latinLnBrk="0" hangingPunct="1">
              <a:lnSpc>
                <a:spcPct val="105000"/>
              </a:lnSpc>
              <a:spcBef>
                <a:spcPts val="600"/>
              </a:spcBef>
              <a:spcAft>
                <a:spcPts val="600"/>
              </a:spcAft>
              <a:buClr>
                <a:schemeClr val="accent1"/>
              </a:buClr>
              <a:buSzPct val="80000"/>
              <a:buFont typeface="Wingdings" panose="05000000000000000000" pitchFamily="2" charset="2"/>
              <a:buChar char="§"/>
              <a:defRPr sz="3200" b="0" kern="1200">
                <a:solidFill>
                  <a:schemeClr val="tx1"/>
                </a:solidFill>
                <a:latin typeface="+mn-lt"/>
                <a:ea typeface="+mn-ea"/>
                <a:cs typeface="+mn-cs"/>
              </a:defRPr>
            </a:lvl2pPr>
            <a:lvl3pPr marL="914240" indent="-231606" algn="l" defTabSz="1218987" rtl="0" eaLnBrk="1" latinLnBrk="0" hangingPunct="1">
              <a:lnSpc>
                <a:spcPct val="105000"/>
              </a:lnSpc>
              <a:spcBef>
                <a:spcPts val="600"/>
              </a:spcBef>
              <a:spcAft>
                <a:spcPts val="600"/>
              </a:spcAft>
              <a:buClr>
                <a:srgbClr val="EF9A1D"/>
              </a:buClr>
              <a:buSzPct val="80000"/>
              <a:buFont typeface="Wingdings" panose="05000000000000000000" pitchFamily="2" charset="2"/>
              <a:buChar char="§"/>
              <a:defRPr sz="3000" b="0" kern="1200">
                <a:solidFill>
                  <a:schemeClr val="tx1"/>
                </a:solidFill>
                <a:latin typeface="+mn-lt"/>
                <a:ea typeface="+mn-ea"/>
                <a:cs typeface="+mn-cs"/>
              </a:defRPr>
            </a:lvl3pPr>
            <a:lvl4pPr marL="1218987" indent="-231606" algn="l" defTabSz="1218987" rtl="0" eaLnBrk="1" latinLnBrk="0" hangingPunct="1">
              <a:lnSpc>
                <a:spcPct val="105000"/>
              </a:lnSpc>
              <a:spcBef>
                <a:spcPts val="600"/>
              </a:spcBef>
              <a:spcAft>
                <a:spcPts val="600"/>
              </a:spcAft>
              <a:buClr>
                <a:srgbClr val="ED9411"/>
              </a:buClr>
              <a:buSzPct val="80000"/>
              <a:buFont typeface="Wingdings" panose="05000000000000000000" pitchFamily="2" charset="2"/>
              <a:buChar char="§"/>
              <a:defRPr sz="2800" b="0" kern="1200">
                <a:solidFill>
                  <a:schemeClr val="tx1"/>
                </a:solidFill>
                <a:latin typeface="+mn-lt"/>
                <a:ea typeface="+mn-ea"/>
                <a:cs typeface="+mn-cs"/>
              </a:defRPr>
            </a:lvl4pPr>
            <a:lvl5pPr marL="1523733" indent="-231606" algn="l" defTabSz="1218987" rtl="0" eaLnBrk="1" latinLnBrk="0" hangingPunct="1">
              <a:lnSpc>
                <a:spcPct val="105000"/>
              </a:lnSpc>
              <a:spcBef>
                <a:spcPts val="600"/>
              </a:spcBef>
              <a:spcAft>
                <a:spcPts val="600"/>
              </a:spcAft>
              <a:buClr>
                <a:srgbClr val="E28D10"/>
              </a:buClr>
              <a:buSzPct val="80000"/>
              <a:buFont typeface="Wingdings" panose="05000000000000000000" pitchFamily="2" charset="2"/>
              <a:buChar char="§"/>
              <a:defRPr sz="2600" b="0" kern="1200">
                <a:solidFill>
                  <a:schemeClr val="tx1"/>
                </a:solidFill>
                <a:latin typeface="+mn-lt"/>
                <a:ea typeface="+mn-ea"/>
                <a:cs typeface="+mn-cs"/>
              </a:defRPr>
            </a:lvl5pPr>
            <a:lvl6pPr marL="1828480" indent="-231606"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6pPr>
            <a:lvl7pPr marL="2133227" indent="-231606"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7pPr>
            <a:lvl8pPr marL="2437972" indent="-231606"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8pPr>
            <a:lvl9pPr marL="2742720" indent="-231606"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9pPr>
          </a:lstStyle>
          <a:p>
            <a:pPr fontAlgn="auto"/>
            <a:r>
              <a:rPr lang="en-US" sz="2550" dirty="0">
                <a:solidFill>
                  <a:prstClr val="white"/>
                </a:solidFill>
              </a:rPr>
              <a:t>Play with the command-line client </a:t>
            </a:r>
            <a:r>
              <a:rPr lang="en-US" sz="2550" b="1" noProof="1">
                <a:solidFill>
                  <a:srgbClr val="FBEEC9">
                    <a:lumMod val="75000"/>
                  </a:srgbClr>
                </a:solidFill>
                <a:latin typeface="Consolas" panose="020B0609020204030204" pitchFamily="49" charset="0"/>
                <a:cs typeface="Consolas" panose="020B0609020204030204" pitchFamily="49" charset="0"/>
              </a:rPr>
              <a:t>redis-cli</a:t>
            </a:r>
            <a:r>
              <a:rPr lang="en-US" sz="2550" dirty="0">
                <a:solidFill>
                  <a:prstClr val="white"/>
                </a:solidFill>
              </a:rPr>
              <a:t> </a:t>
            </a:r>
          </a:p>
          <a:p>
            <a:pPr fontAlgn="auto"/>
            <a:r>
              <a:rPr lang="en-US" sz="2550" dirty="0">
                <a:solidFill>
                  <a:prstClr val="white"/>
                </a:solidFill>
              </a:rPr>
              <a:t>Or play with Redis online at </a:t>
            </a:r>
            <a:r>
              <a:rPr lang="en-US" sz="2550" dirty="0">
                <a:solidFill>
                  <a:prstClr val="white"/>
                </a:solidFill>
                <a:hlinkClick r:id="rId2"/>
              </a:rPr>
              <a:t>http://try.redis.io</a:t>
            </a:r>
            <a:endParaRPr lang="en-US" sz="2550" dirty="0">
              <a:solidFill>
                <a:prstClr val="white"/>
              </a:solidFill>
            </a:endParaRPr>
          </a:p>
          <a:p>
            <a:pPr fontAlgn="auto"/>
            <a:endParaRPr lang="en-US" sz="2550" dirty="0">
              <a:solidFill>
                <a:prstClr val="white"/>
              </a:solidFill>
            </a:endParaRPr>
          </a:p>
        </p:txBody>
      </p:sp>
    </p:spTree>
    <p:extLst>
      <p:ext uri="{BB962C8B-B14F-4D97-AF65-F5344CB8AC3E}">
        <p14:creationId xmlns:p14="http://schemas.microsoft.com/office/powerpoint/2010/main" val="16524646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solidFill>
                  <a:prstClr val="white">
                    <a:tint val="75000"/>
                  </a:prstClr>
                </a:solidFill>
              </a:rPr>
              <a:pPr/>
              <a:t>43</a:t>
            </a:fld>
            <a:endParaRPr lang="en-US" dirty="0">
              <a:solidFill>
                <a:prstClr val="white">
                  <a:tint val="75000"/>
                </a:prstClr>
              </a:solidFill>
            </a:endParaRPr>
          </a:p>
        </p:txBody>
      </p:sp>
      <p:sp>
        <p:nvSpPr>
          <p:cNvPr id="4" name="Title 3"/>
          <p:cNvSpPr>
            <a:spLocks noGrp="1"/>
          </p:cNvSpPr>
          <p:nvPr>
            <p:ph type="title"/>
          </p:nvPr>
        </p:nvSpPr>
        <p:spPr/>
        <p:txBody>
          <a:bodyPr/>
          <a:lstStyle/>
          <a:p>
            <a:r>
              <a:rPr lang="en-US" dirty="0" smtClean="0"/>
              <a:t>String Commands</a:t>
            </a:r>
            <a:endParaRPr lang="en-US" dirty="0"/>
          </a:p>
        </p:txBody>
      </p:sp>
      <p:sp>
        <p:nvSpPr>
          <p:cNvPr id="5" name="Content Placeholder 2"/>
          <p:cNvSpPr>
            <a:spLocks noGrp="1"/>
          </p:cNvSpPr>
          <p:nvPr>
            <p:ph idx="1"/>
          </p:nvPr>
        </p:nvSpPr>
        <p:spPr>
          <a:xfrm>
            <a:off x="144001" y="863341"/>
            <a:ext cx="8853617" cy="4177766"/>
          </a:xfrm>
        </p:spPr>
        <p:txBody>
          <a:bodyPr>
            <a:normAutofit/>
          </a:bodyPr>
          <a:lstStyle/>
          <a:p>
            <a:pPr>
              <a:lnSpc>
                <a:spcPct val="110000"/>
              </a:lnSpc>
            </a:pPr>
            <a:r>
              <a:rPr lang="en-US" sz="2400" b="1" dirty="0">
                <a:solidFill>
                  <a:schemeClr val="tx2">
                    <a:lumMod val="75000"/>
                  </a:schemeClr>
                </a:solidFill>
                <a:latin typeface="Consolas" panose="020B0609020204030204" pitchFamily="49" charset="0"/>
                <a:cs typeface="Consolas" panose="020B0609020204030204" pitchFamily="49" charset="0"/>
              </a:rPr>
              <a:t>SET</a:t>
            </a:r>
            <a:r>
              <a:rPr lang="en-US" sz="2400" b="1" dirty="0">
                <a:solidFill>
                  <a:schemeClr val="tx2">
                    <a:lumMod val="75000"/>
                  </a:schemeClr>
                </a:solidFill>
                <a:cs typeface="Consolas" panose="020B0609020204030204" pitchFamily="49" charset="0"/>
              </a:rPr>
              <a:t> </a:t>
            </a:r>
            <a:r>
              <a:rPr lang="en-US" sz="2400" b="1" dirty="0">
                <a:solidFill>
                  <a:schemeClr val="tx2">
                    <a:lumMod val="75000"/>
                  </a:schemeClr>
                </a:solidFill>
                <a:latin typeface="Consolas" panose="020B0609020204030204" pitchFamily="49" charset="0"/>
                <a:cs typeface="Consolas" panose="020B0609020204030204" pitchFamily="49" charset="0"/>
              </a:rPr>
              <a:t>[key]</a:t>
            </a:r>
            <a:r>
              <a:rPr lang="en-US" sz="2400" b="1" dirty="0">
                <a:solidFill>
                  <a:schemeClr val="tx2">
                    <a:lumMod val="75000"/>
                  </a:schemeClr>
                </a:solidFill>
                <a:cs typeface="Consolas" panose="020B0609020204030204" pitchFamily="49" charset="0"/>
              </a:rPr>
              <a:t> </a:t>
            </a:r>
            <a:r>
              <a:rPr lang="en-US" sz="2400" b="1" dirty="0">
                <a:solidFill>
                  <a:schemeClr val="tx2">
                    <a:lumMod val="75000"/>
                  </a:schemeClr>
                </a:solidFill>
                <a:latin typeface="Consolas" panose="020B0609020204030204" pitchFamily="49" charset="0"/>
                <a:cs typeface="Consolas" panose="020B0609020204030204" pitchFamily="49" charset="0"/>
              </a:rPr>
              <a:t>[value]</a:t>
            </a:r>
            <a:endParaRPr lang="en-US" sz="2400" dirty="0"/>
          </a:p>
          <a:p>
            <a:pPr lvl="1">
              <a:lnSpc>
                <a:spcPct val="110000"/>
              </a:lnSpc>
            </a:pPr>
            <a:r>
              <a:rPr lang="en-US" sz="2250" dirty="0"/>
              <a:t>Assigns a string value in a key</a:t>
            </a:r>
          </a:p>
          <a:p>
            <a:pPr>
              <a:lnSpc>
                <a:spcPct val="110000"/>
              </a:lnSpc>
            </a:pPr>
            <a:r>
              <a:rPr lang="en-US" sz="2400" b="1" dirty="0">
                <a:solidFill>
                  <a:schemeClr val="tx2">
                    <a:lumMod val="75000"/>
                  </a:schemeClr>
                </a:solidFill>
                <a:latin typeface="Consolas" panose="020B0609020204030204" pitchFamily="49" charset="0"/>
                <a:cs typeface="Consolas" panose="020B0609020204030204" pitchFamily="49" charset="0"/>
              </a:rPr>
              <a:t>GET</a:t>
            </a:r>
            <a:r>
              <a:rPr lang="en-US" sz="2400" b="1" dirty="0">
                <a:solidFill>
                  <a:schemeClr val="tx2">
                    <a:lumMod val="75000"/>
                  </a:schemeClr>
                </a:solidFill>
                <a:cs typeface="Consolas" panose="020B0609020204030204" pitchFamily="49" charset="0"/>
              </a:rPr>
              <a:t> </a:t>
            </a:r>
            <a:r>
              <a:rPr lang="en-US" sz="2400" b="1" dirty="0">
                <a:solidFill>
                  <a:schemeClr val="tx2">
                    <a:lumMod val="75000"/>
                  </a:schemeClr>
                </a:solidFill>
                <a:latin typeface="Consolas" panose="020B0609020204030204" pitchFamily="49" charset="0"/>
                <a:cs typeface="Consolas" panose="020B0609020204030204" pitchFamily="49" charset="0"/>
              </a:rPr>
              <a:t>[key]</a:t>
            </a:r>
            <a:r>
              <a:rPr lang="en-US" sz="2400" b="1" dirty="0">
                <a:solidFill>
                  <a:schemeClr val="tx2">
                    <a:lumMod val="75000"/>
                  </a:schemeClr>
                </a:solidFill>
                <a:cs typeface="Consolas" panose="020B0609020204030204" pitchFamily="49" charset="0"/>
              </a:rPr>
              <a:t> </a:t>
            </a:r>
            <a:r>
              <a:rPr lang="en-US" sz="2400" dirty="0"/>
              <a:t>/</a:t>
            </a:r>
            <a:r>
              <a:rPr lang="en-US" sz="2400" b="1" dirty="0">
                <a:solidFill>
                  <a:schemeClr val="tx2">
                    <a:lumMod val="75000"/>
                  </a:schemeClr>
                </a:solidFill>
                <a:cs typeface="Consolas" panose="020B0609020204030204" pitchFamily="49" charset="0"/>
              </a:rPr>
              <a:t> </a:t>
            </a:r>
            <a:r>
              <a:rPr lang="en-US" sz="2400" b="1" dirty="0">
                <a:solidFill>
                  <a:schemeClr val="tx2">
                    <a:lumMod val="75000"/>
                  </a:schemeClr>
                </a:solidFill>
                <a:latin typeface="Consolas" panose="020B0609020204030204" pitchFamily="49" charset="0"/>
                <a:cs typeface="Consolas" panose="020B0609020204030204" pitchFamily="49" charset="0"/>
              </a:rPr>
              <a:t>MGET</a:t>
            </a:r>
            <a:r>
              <a:rPr lang="en-US" sz="2400" b="1" dirty="0">
                <a:solidFill>
                  <a:schemeClr val="tx2">
                    <a:lumMod val="75000"/>
                  </a:schemeClr>
                </a:solidFill>
                <a:cs typeface="Consolas" panose="020B0609020204030204" pitchFamily="49" charset="0"/>
              </a:rPr>
              <a:t> </a:t>
            </a:r>
            <a:r>
              <a:rPr lang="en-US" sz="2400" b="1" dirty="0">
                <a:solidFill>
                  <a:schemeClr val="tx2">
                    <a:lumMod val="75000"/>
                  </a:schemeClr>
                </a:solidFill>
                <a:latin typeface="Consolas" panose="020B0609020204030204" pitchFamily="49" charset="0"/>
                <a:cs typeface="Consolas" panose="020B0609020204030204" pitchFamily="49" charset="0"/>
              </a:rPr>
              <a:t>[keys]</a:t>
            </a:r>
            <a:endParaRPr lang="en-US" sz="2400" dirty="0"/>
          </a:p>
          <a:p>
            <a:pPr lvl="1">
              <a:lnSpc>
                <a:spcPct val="110000"/>
              </a:lnSpc>
            </a:pPr>
            <a:r>
              <a:rPr lang="en-US" sz="2250" dirty="0"/>
              <a:t>Returns the value by key / keys</a:t>
            </a:r>
          </a:p>
          <a:p>
            <a:pPr>
              <a:lnSpc>
                <a:spcPct val="110000"/>
              </a:lnSpc>
            </a:pPr>
            <a:r>
              <a:rPr lang="en-US" sz="2400" b="1" dirty="0">
                <a:solidFill>
                  <a:schemeClr val="tx2">
                    <a:lumMod val="75000"/>
                  </a:schemeClr>
                </a:solidFill>
                <a:latin typeface="Consolas" panose="020B0609020204030204" pitchFamily="49" charset="0"/>
                <a:cs typeface="Consolas" panose="020B0609020204030204" pitchFamily="49" charset="0"/>
              </a:rPr>
              <a:t>INCR</a:t>
            </a:r>
            <a:r>
              <a:rPr lang="en-US" sz="2400" b="1" dirty="0">
                <a:solidFill>
                  <a:schemeClr val="tx2">
                    <a:lumMod val="75000"/>
                  </a:schemeClr>
                </a:solidFill>
                <a:cs typeface="Consolas" panose="020B0609020204030204" pitchFamily="49" charset="0"/>
              </a:rPr>
              <a:t> </a:t>
            </a:r>
            <a:r>
              <a:rPr lang="en-US" sz="2400" b="1" dirty="0">
                <a:solidFill>
                  <a:schemeClr val="tx2">
                    <a:lumMod val="75000"/>
                  </a:schemeClr>
                </a:solidFill>
                <a:latin typeface="Consolas" panose="020B0609020204030204" pitchFamily="49" charset="0"/>
                <a:cs typeface="Consolas" panose="020B0609020204030204" pitchFamily="49" charset="0"/>
              </a:rPr>
              <a:t>[key]</a:t>
            </a:r>
            <a:r>
              <a:rPr lang="en-US" sz="2400" b="1" dirty="0">
                <a:solidFill>
                  <a:schemeClr val="tx2">
                    <a:lumMod val="75000"/>
                  </a:schemeClr>
                </a:solidFill>
                <a:cs typeface="Consolas" panose="020B0609020204030204" pitchFamily="49" charset="0"/>
              </a:rPr>
              <a:t> </a:t>
            </a:r>
            <a:r>
              <a:rPr lang="en-US" sz="2400" dirty="0"/>
              <a:t>/</a:t>
            </a:r>
            <a:r>
              <a:rPr lang="en-US" sz="2400" b="1" dirty="0">
                <a:solidFill>
                  <a:schemeClr val="tx2">
                    <a:lumMod val="75000"/>
                  </a:schemeClr>
                </a:solidFill>
                <a:cs typeface="Consolas" panose="020B0609020204030204" pitchFamily="49" charset="0"/>
              </a:rPr>
              <a:t> </a:t>
            </a:r>
            <a:r>
              <a:rPr lang="en-US" sz="2400" b="1" dirty="0">
                <a:solidFill>
                  <a:schemeClr val="tx2">
                    <a:lumMod val="75000"/>
                  </a:schemeClr>
                </a:solidFill>
                <a:latin typeface="Consolas" panose="020B0609020204030204" pitchFamily="49" charset="0"/>
                <a:cs typeface="Consolas" panose="020B0609020204030204" pitchFamily="49" charset="0"/>
              </a:rPr>
              <a:t>DECR</a:t>
            </a:r>
            <a:r>
              <a:rPr lang="en-US" sz="2400" b="1" dirty="0">
                <a:solidFill>
                  <a:schemeClr val="tx2">
                    <a:lumMod val="75000"/>
                  </a:schemeClr>
                </a:solidFill>
                <a:cs typeface="Consolas" panose="020B0609020204030204" pitchFamily="49" charset="0"/>
              </a:rPr>
              <a:t> </a:t>
            </a:r>
            <a:r>
              <a:rPr lang="en-US" sz="2400" b="1" dirty="0">
                <a:solidFill>
                  <a:schemeClr val="tx2">
                    <a:lumMod val="75000"/>
                  </a:schemeClr>
                </a:solidFill>
                <a:latin typeface="Consolas" panose="020B0609020204030204" pitchFamily="49" charset="0"/>
                <a:cs typeface="Consolas" panose="020B0609020204030204" pitchFamily="49" charset="0"/>
              </a:rPr>
              <a:t>[key]</a:t>
            </a:r>
            <a:endParaRPr lang="en-US" sz="2400" dirty="0"/>
          </a:p>
          <a:p>
            <a:pPr lvl="1">
              <a:lnSpc>
                <a:spcPct val="110000"/>
              </a:lnSpc>
            </a:pPr>
            <a:r>
              <a:rPr lang="en-US" sz="2250" dirty="0"/>
              <a:t>Increments / decrements a key</a:t>
            </a:r>
          </a:p>
          <a:p>
            <a:pPr>
              <a:lnSpc>
                <a:spcPct val="110000"/>
              </a:lnSpc>
            </a:pPr>
            <a:r>
              <a:rPr lang="en-US" sz="2400" b="1" dirty="0">
                <a:solidFill>
                  <a:schemeClr val="tx2">
                    <a:lumMod val="75000"/>
                  </a:schemeClr>
                </a:solidFill>
                <a:latin typeface="Consolas" panose="020B0609020204030204" pitchFamily="49" charset="0"/>
                <a:cs typeface="Consolas" panose="020B0609020204030204" pitchFamily="49" charset="0"/>
              </a:rPr>
              <a:t>STRLEN</a:t>
            </a:r>
            <a:r>
              <a:rPr lang="en-US" sz="2400" b="1" dirty="0">
                <a:solidFill>
                  <a:schemeClr val="tx2">
                    <a:lumMod val="75000"/>
                  </a:schemeClr>
                </a:solidFill>
                <a:cs typeface="Consolas" panose="020B0609020204030204" pitchFamily="49" charset="0"/>
              </a:rPr>
              <a:t> </a:t>
            </a:r>
            <a:r>
              <a:rPr lang="en-US" sz="2400" b="1" dirty="0">
                <a:solidFill>
                  <a:schemeClr val="tx2">
                    <a:lumMod val="75000"/>
                  </a:schemeClr>
                </a:solidFill>
                <a:latin typeface="Consolas" panose="020B0609020204030204" pitchFamily="49" charset="0"/>
                <a:cs typeface="Consolas" panose="020B0609020204030204" pitchFamily="49" charset="0"/>
              </a:rPr>
              <a:t>[key]</a:t>
            </a:r>
            <a:endParaRPr lang="en-US" sz="2400" dirty="0"/>
          </a:p>
          <a:p>
            <a:pPr lvl="1">
              <a:lnSpc>
                <a:spcPct val="110000"/>
              </a:lnSpc>
            </a:pPr>
            <a:r>
              <a:rPr lang="en-US" sz="2250" dirty="0"/>
              <a:t>Returns the length of a string</a:t>
            </a:r>
          </a:p>
        </p:txBody>
      </p:sp>
      <p:sp>
        <p:nvSpPr>
          <p:cNvPr id="7" name="Rectangle 6"/>
          <p:cNvSpPr>
            <a:spLocks noChangeArrowheads="1"/>
          </p:cNvSpPr>
          <p:nvPr/>
        </p:nvSpPr>
        <p:spPr bwMode="auto">
          <a:xfrm>
            <a:off x="4457700" y="961611"/>
            <a:ext cx="1943100" cy="4154984"/>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defTabSz="914240" eaLnBrk="0" fontAlgn="auto" hangingPunct="0">
              <a:spcBef>
                <a:spcPts val="0"/>
              </a:spcBef>
              <a:spcAft>
                <a:spcPts val="0"/>
              </a:spcAft>
              <a:buClr>
                <a:srgbClr val="A19574">
                  <a:lumMod val="40000"/>
                  <a:lumOff val="60000"/>
                </a:srgbClr>
              </a:buClr>
              <a:buSzPct val="70000"/>
            </a:pPr>
            <a:r>
              <a:rPr lang="en-US" sz="1950" b="1" noProof="1">
                <a:solidFill>
                  <a:srgbClr val="FBEEDC"/>
                </a:solidFill>
                <a:effectLst>
                  <a:outerShdw blurRad="38100" dist="38100" dir="2700000" algn="tl">
                    <a:srgbClr val="000000">
                      <a:alpha val="43137"/>
                    </a:srgbClr>
                  </a:outerShdw>
                </a:effectLst>
                <a:latin typeface="Consolas" pitchFamily="49" charset="0"/>
                <a:ea typeface=""/>
                <a:cs typeface="Consolas" pitchFamily="49" charset="0"/>
              </a:rPr>
              <a:t>SET name "hi"</a:t>
            </a:r>
          </a:p>
          <a:p>
            <a:pPr defTabSz="914240" eaLnBrk="0" fontAlgn="auto" hangingPunct="0">
              <a:spcBef>
                <a:spcPts val="0"/>
              </a:spcBef>
              <a:spcAft>
                <a:spcPts val="0"/>
              </a:spcAft>
              <a:buClr>
                <a:srgbClr val="A19574">
                  <a:lumMod val="40000"/>
                  <a:lumOff val="60000"/>
                </a:srgbClr>
              </a:buClr>
              <a:buSzPct val="70000"/>
            </a:pPr>
            <a:r>
              <a:rPr lang="en-US" sz="1950" b="1" noProof="1">
                <a:solidFill>
                  <a:srgbClr val="FBEEC9">
                    <a:lumMod val="75000"/>
                  </a:srgbClr>
                </a:solidFill>
                <a:effectLst>
                  <a:outerShdw blurRad="38100" dist="38100" dir="2700000" algn="tl">
                    <a:srgbClr val="000000">
                      <a:alpha val="43137"/>
                    </a:srgbClr>
                  </a:outerShdw>
                </a:effectLst>
                <a:latin typeface="Consolas" pitchFamily="49" charset="0"/>
                <a:ea typeface=""/>
                <a:cs typeface="Consolas" pitchFamily="49" charset="0"/>
              </a:rPr>
              <a:t>OK</a:t>
            </a:r>
          </a:p>
          <a:p>
            <a:pPr defTabSz="914240" eaLnBrk="0" fontAlgn="auto" hangingPunct="0">
              <a:spcBef>
                <a:spcPts val="900"/>
              </a:spcBef>
              <a:spcAft>
                <a:spcPts val="0"/>
              </a:spcAft>
              <a:buClr>
                <a:srgbClr val="A19574">
                  <a:lumMod val="40000"/>
                  <a:lumOff val="60000"/>
                </a:srgbClr>
              </a:buClr>
              <a:buSzPct val="70000"/>
            </a:pPr>
            <a:r>
              <a:rPr lang="en-US" sz="1950" b="1" noProof="1">
                <a:solidFill>
                  <a:srgbClr val="FBEEDC"/>
                </a:solidFill>
                <a:effectLst>
                  <a:outerShdw blurRad="38100" dist="38100" dir="2700000" algn="tl">
                    <a:srgbClr val="000000">
                      <a:alpha val="43137"/>
                    </a:srgbClr>
                  </a:outerShdw>
                </a:effectLst>
                <a:latin typeface="Consolas" pitchFamily="49" charset="0"/>
                <a:ea typeface=""/>
                <a:cs typeface="Consolas" pitchFamily="49" charset="0"/>
              </a:rPr>
              <a:t>GET name</a:t>
            </a:r>
          </a:p>
          <a:p>
            <a:pPr defTabSz="914240" eaLnBrk="0" fontAlgn="auto" hangingPunct="0">
              <a:spcBef>
                <a:spcPts val="0"/>
              </a:spcBef>
              <a:spcAft>
                <a:spcPts val="0"/>
              </a:spcAft>
              <a:buClr>
                <a:srgbClr val="A19574">
                  <a:lumMod val="40000"/>
                  <a:lumOff val="60000"/>
                </a:srgbClr>
              </a:buClr>
              <a:buSzPct val="70000"/>
            </a:pPr>
            <a:r>
              <a:rPr lang="en-US" sz="1950" b="1" noProof="1">
                <a:solidFill>
                  <a:srgbClr val="FBEEC9">
                    <a:lumMod val="75000"/>
                  </a:srgbClr>
                </a:solidFill>
                <a:effectLst>
                  <a:outerShdw blurRad="38100" dist="38100" dir="2700000" algn="tl">
                    <a:srgbClr val="000000">
                      <a:alpha val="43137"/>
                    </a:srgbClr>
                  </a:outerShdw>
                </a:effectLst>
                <a:latin typeface="Consolas" pitchFamily="49" charset="0"/>
                <a:ea typeface=""/>
                <a:cs typeface="Consolas" pitchFamily="49" charset="0"/>
              </a:rPr>
              <a:t>"hi"</a:t>
            </a:r>
          </a:p>
          <a:p>
            <a:pPr defTabSz="914240" eaLnBrk="0" fontAlgn="auto" hangingPunct="0">
              <a:spcBef>
                <a:spcPts val="900"/>
              </a:spcBef>
              <a:spcAft>
                <a:spcPts val="0"/>
              </a:spcAft>
              <a:buClr>
                <a:srgbClr val="A19574">
                  <a:lumMod val="40000"/>
                  <a:lumOff val="60000"/>
                </a:srgbClr>
              </a:buClr>
              <a:buSzPct val="70000"/>
            </a:pPr>
            <a:r>
              <a:rPr lang="en-US" sz="1950" b="1" noProof="1">
                <a:solidFill>
                  <a:srgbClr val="FBEEDC"/>
                </a:solidFill>
                <a:effectLst>
                  <a:outerShdw blurRad="38100" dist="38100" dir="2700000" algn="tl">
                    <a:srgbClr val="000000">
                      <a:alpha val="43137"/>
                    </a:srgbClr>
                  </a:outerShdw>
                </a:effectLst>
                <a:latin typeface="Consolas" pitchFamily="49" charset="0"/>
                <a:ea typeface=""/>
                <a:cs typeface="Consolas" pitchFamily="49" charset="0"/>
              </a:rPr>
              <a:t>SET name abc</a:t>
            </a:r>
          </a:p>
          <a:p>
            <a:pPr defTabSz="914240" eaLnBrk="0" fontAlgn="auto" hangingPunct="0">
              <a:spcBef>
                <a:spcPts val="0"/>
              </a:spcBef>
              <a:spcAft>
                <a:spcPts val="0"/>
              </a:spcAft>
              <a:buClr>
                <a:srgbClr val="A19574">
                  <a:lumMod val="40000"/>
                  <a:lumOff val="60000"/>
                </a:srgbClr>
              </a:buClr>
              <a:buSzPct val="70000"/>
            </a:pPr>
            <a:r>
              <a:rPr lang="en-US" sz="1950" b="1" noProof="1">
                <a:solidFill>
                  <a:srgbClr val="FBEEC9">
                    <a:lumMod val="75000"/>
                  </a:srgbClr>
                </a:solidFill>
                <a:effectLst>
                  <a:outerShdw blurRad="38100" dist="38100" dir="2700000" algn="tl">
                    <a:srgbClr val="000000">
                      <a:alpha val="43137"/>
                    </a:srgbClr>
                  </a:outerShdw>
                </a:effectLst>
                <a:latin typeface="Consolas" pitchFamily="49" charset="0"/>
                <a:ea typeface=""/>
                <a:cs typeface="Consolas" pitchFamily="49" charset="0"/>
              </a:rPr>
              <a:t>OK</a:t>
            </a:r>
          </a:p>
          <a:p>
            <a:pPr defTabSz="914240" eaLnBrk="0" fontAlgn="auto" hangingPunct="0">
              <a:spcBef>
                <a:spcPts val="900"/>
              </a:spcBef>
              <a:spcAft>
                <a:spcPts val="0"/>
              </a:spcAft>
              <a:buClr>
                <a:srgbClr val="A19574">
                  <a:lumMod val="40000"/>
                  <a:lumOff val="60000"/>
                </a:srgbClr>
              </a:buClr>
              <a:buSzPct val="70000"/>
            </a:pPr>
            <a:r>
              <a:rPr lang="en-US" sz="1950" b="1" noProof="1">
                <a:solidFill>
                  <a:srgbClr val="FBEEDC"/>
                </a:solidFill>
                <a:effectLst>
                  <a:outerShdw blurRad="38100" dist="38100" dir="2700000" algn="tl">
                    <a:srgbClr val="000000">
                      <a:alpha val="43137"/>
                    </a:srgbClr>
                  </a:outerShdw>
                </a:effectLst>
                <a:latin typeface="Consolas" pitchFamily="49" charset="0"/>
                <a:ea typeface=""/>
                <a:cs typeface="Consolas" pitchFamily="49" charset="0"/>
              </a:rPr>
              <a:t>GET "name"</a:t>
            </a:r>
          </a:p>
          <a:p>
            <a:pPr defTabSz="914240" eaLnBrk="0" fontAlgn="auto" hangingPunct="0">
              <a:spcBef>
                <a:spcPts val="0"/>
              </a:spcBef>
              <a:spcAft>
                <a:spcPts val="0"/>
              </a:spcAft>
              <a:buClr>
                <a:srgbClr val="A19574">
                  <a:lumMod val="40000"/>
                  <a:lumOff val="60000"/>
                </a:srgbClr>
              </a:buClr>
              <a:buSzPct val="70000"/>
            </a:pPr>
            <a:r>
              <a:rPr lang="en-US" sz="1950" b="1" noProof="1">
                <a:solidFill>
                  <a:srgbClr val="FBEEC9">
                    <a:lumMod val="75000"/>
                  </a:srgbClr>
                </a:solidFill>
                <a:effectLst>
                  <a:outerShdw blurRad="38100" dist="38100" dir="2700000" algn="tl">
                    <a:srgbClr val="000000">
                      <a:alpha val="43137"/>
                    </a:srgbClr>
                  </a:outerShdw>
                </a:effectLst>
                <a:latin typeface="Consolas" pitchFamily="49" charset="0"/>
                <a:ea typeface=""/>
                <a:cs typeface="Consolas" pitchFamily="49" charset="0"/>
              </a:rPr>
              <a:t>"abc"</a:t>
            </a:r>
          </a:p>
          <a:p>
            <a:pPr defTabSz="914240" eaLnBrk="0" fontAlgn="auto" hangingPunct="0">
              <a:spcBef>
                <a:spcPts val="900"/>
              </a:spcBef>
              <a:spcAft>
                <a:spcPts val="0"/>
              </a:spcAft>
              <a:buClr>
                <a:srgbClr val="A19574">
                  <a:lumMod val="40000"/>
                  <a:lumOff val="60000"/>
                </a:srgbClr>
              </a:buClr>
              <a:buSzPct val="70000"/>
            </a:pPr>
            <a:r>
              <a:rPr lang="en-US" sz="1950" b="1" noProof="1">
                <a:solidFill>
                  <a:srgbClr val="FBEEDC"/>
                </a:solidFill>
                <a:effectLst>
                  <a:outerShdw blurRad="38100" dist="38100" dir="2700000" algn="tl">
                    <a:srgbClr val="000000">
                      <a:alpha val="43137"/>
                    </a:srgbClr>
                  </a:outerShdw>
                </a:effectLst>
                <a:latin typeface="Consolas" pitchFamily="49" charset="0"/>
                <a:ea typeface=""/>
                <a:cs typeface="Consolas" pitchFamily="49" charset="0"/>
              </a:rPr>
              <a:t>GET Name</a:t>
            </a:r>
          </a:p>
          <a:p>
            <a:pPr defTabSz="914240" eaLnBrk="0" fontAlgn="auto" hangingPunct="0">
              <a:spcBef>
                <a:spcPts val="0"/>
              </a:spcBef>
              <a:spcAft>
                <a:spcPts val="0"/>
              </a:spcAft>
              <a:buClr>
                <a:srgbClr val="A19574">
                  <a:lumMod val="40000"/>
                  <a:lumOff val="60000"/>
                </a:srgbClr>
              </a:buClr>
              <a:buSzPct val="70000"/>
            </a:pPr>
            <a:r>
              <a:rPr lang="en-US" sz="1950" b="1" noProof="1">
                <a:solidFill>
                  <a:srgbClr val="FBEEC9">
                    <a:lumMod val="75000"/>
                  </a:srgbClr>
                </a:solidFill>
                <a:effectLst>
                  <a:outerShdw blurRad="38100" dist="38100" dir="2700000" algn="tl">
                    <a:srgbClr val="000000">
                      <a:alpha val="43137"/>
                    </a:srgbClr>
                  </a:outerShdw>
                </a:effectLst>
                <a:latin typeface="Consolas" pitchFamily="49" charset="0"/>
                <a:ea typeface=""/>
                <a:cs typeface="Consolas" pitchFamily="49" charset="0"/>
              </a:rPr>
              <a:t>(nil)</a:t>
            </a:r>
          </a:p>
          <a:p>
            <a:pPr defTabSz="914240" eaLnBrk="0" fontAlgn="auto" hangingPunct="0">
              <a:spcBef>
                <a:spcPts val="0"/>
              </a:spcBef>
              <a:spcAft>
                <a:spcPts val="0"/>
              </a:spcAft>
              <a:buClr>
                <a:srgbClr val="A19574">
                  <a:lumMod val="40000"/>
                  <a:lumOff val="60000"/>
                </a:srgbClr>
              </a:buClr>
              <a:buSzPct val="70000"/>
            </a:pPr>
            <a:endParaRPr lang="en-US" sz="1950" b="1" noProof="1">
              <a:solidFill>
                <a:srgbClr val="FBEEC9">
                  <a:lumMod val="75000"/>
                </a:srgbClr>
              </a:solidFill>
              <a:effectLst>
                <a:outerShdw blurRad="38100" dist="38100" dir="2700000" algn="tl">
                  <a:srgbClr val="000000">
                    <a:alpha val="43137"/>
                  </a:srgbClr>
                </a:outerShdw>
              </a:effectLst>
              <a:latin typeface="Calibri"/>
              <a:ea typeface=""/>
              <a:cs typeface="Consolas" pitchFamily="49" charset="0"/>
            </a:endParaRPr>
          </a:p>
        </p:txBody>
      </p:sp>
      <p:sp>
        <p:nvSpPr>
          <p:cNvPr id="9" name="Rectangle 8"/>
          <p:cNvSpPr>
            <a:spLocks noChangeArrowheads="1"/>
          </p:cNvSpPr>
          <p:nvPr/>
        </p:nvSpPr>
        <p:spPr bwMode="auto">
          <a:xfrm>
            <a:off x="6603144" y="968782"/>
            <a:ext cx="2140807" cy="3854901"/>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defTabSz="914240" eaLnBrk="0" fontAlgn="auto" hangingPunct="0">
              <a:spcBef>
                <a:spcPts val="0"/>
              </a:spcBef>
              <a:spcAft>
                <a:spcPts val="0"/>
              </a:spcAft>
              <a:buClr>
                <a:srgbClr val="A19574">
                  <a:lumMod val="40000"/>
                  <a:lumOff val="60000"/>
                </a:srgbClr>
              </a:buClr>
              <a:buSzPct val="70000"/>
            </a:pPr>
            <a:r>
              <a:rPr lang="en-US" sz="1950" b="1" noProof="1">
                <a:solidFill>
                  <a:srgbClr val="FBEEDC"/>
                </a:solidFill>
                <a:effectLst>
                  <a:outerShdw blurRad="38100" dist="38100" dir="2700000" algn="tl">
                    <a:srgbClr val="000000">
                      <a:alpha val="43137"/>
                    </a:srgbClr>
                  </a:outerShdw>
                </a:effectLst>
                <a:latin typeface="Consolas" pitchFamily="49" charset="0"/>
                <a:ea typeface=""/>
                <a:cs typeface="Consolas" pitchFamily="49" charset="0"/>
              </a:rPr>
              <a:t>SET a 1234</a:t>
            </a:r>
          </a:p>
          <a:p>
            <a:pPr defTabSz="914240" eaLnBrk="0" fontAlgn="auto" hangingPunct="0">
              <a:spcBef>
                <a:spcPts val="0"/>
              </a:spcBef>
              <a:spcAft>
                <a:spcPts val="0"/>
              </a:spcAft>
              <a:buClr>
                <a:srgbClr val="A19574">
                  <a:lumMod val="40000"/>
                  <a:lumOff val="60000"/>
                </a:srgbClr>
              </a:buClr>
              <a:buSzPct val="70000"/>
            </a:pPr>
            <a:r>
              <a:rPr lang="en-US" sz="1950" b="1" noProof="1">
                <a:solidFill>
                  <a:srgbClr val="FBEEC9">
                    <a:lumMod val="75000"/>
                  </a:srgbClr>
                </a:solidFill>
                <a:effectLst>
                  <a:outerShdw blurRad="38100" dist="38100" dir="2700000" algn="tl">
                    <a:srgbClr val="000000">
                      <a:alpha val="43137"/>
                    </a:srgbClr>
                  </a:outerShdw>
                </a:effectLst>
                <a:latin typeface="Consolas" pitchFamily="49" charset="0"/>
                <a:ea typeface=""/>
                <a:cs typeface="Consolas" pitchFamily="49" charset="0"/>
              </a:rPr>
              <a:t>OK</a:t>
            </a:r>
          </a:p>
          <a:p>
            <a:pPr defTabSz="914240" eaLnBrk="0" fontAlgn="auto" hangingPunct="0">
              <a:spcBef>
                <a:spcPts val="900"/>
              </a:spcBef>
              <a:spcAft>
                <a:spcPts val="0"/>
              </a:spcAft>
              <a:buClr>
                <a:srgbClr val="A19574">
                  <a:lumMod val="40000"/>
                  <a:lumOff val="60000"/>
                </a:srgbClr>
              </a:buClr>
              <a:buSzPct val="70000"/>
            </a:pPr>
            <a:r>
              <a:rPr lang="en-US" sz="1950" b="1" noProof="1">
                <a:solidFill>
                  <a:srgbClr val="FBEEDC"/>
                </a:solidFill>
                <a:effectLst>
                  <a:outerShdw blurRad="38100" dist="38100" dir="2700000" algn="tl">
                    <a:srgbClr val="000000">
                      <a:alpha val="43137"/>
                    </a:srgbClr>
                  </a:outerShdw>
                </a:effectLst>
                <a:latin typeface="Consolas" pitchFamily="49" charset="0"/>
                <a:ea typeface=""/>
                <a:cs typeface="Consolas" pitchFamily="49" charset="0"/>
              </a:rPr>
              <a:t>INCR a</a:t>
            </a:r>
          </a:p>
          <a:p>
            <a:pPr defTabSz="914240" eaLnBrk="0" fontAlgn="auto" hangingPunct="0">
              <a:spcBef>
                <a:spcPts val="0"/>
              </a:spcBef>
              <a:spcAft>
                <a:spcPts val="0"/>
              </a:spcAft>
              <a:buClr>
                <a:srgbClr val="A19574">
                  <a:lumMod val="40000"/>
                  <a:lumOff val="60000"/>
                </a:srgbClr>
              </a:buClr>
              <a:buSzPct val="70000"/>
            </a:pPr>
            <a:r>
              <a:rPr lang="en-US" sz="1950" b="1" noProof="1">
                <a:solidFill>
                  <a:srgbClr val="FBEEC9">
                    <a:lumMod val="75000"/>
                  </a:srgbClr>
                </a:solidFill>
                <a:effectLst>
                  <a:outerShdw blurRad="38100" dist="38100" dir="2700000" algn="tl">
                    <a:srgbClr val="000000">
                      <a:alpha val="43137"/>
                    </a:srgbClr>
                  </a:outerShdw>
                </a:effectLst>
                <a:latin typeface="Consolas" pitchFamily="49" charset="0"/>
                <a:ea typeface=""/>
                <a:cs typeface="Consolas" pitchFamily="49" charset="0"/>
              </a:rPr>
              <a:t>(integer) 1235</a:t>
            </a:r>
          </a:p>
          <a:p>
            <a:pPr defTabSz="914240" eaLnBrk="0" fontAlgn="auto" hangingPunct="0">
              <a:spcBef>
                <a:spcPts val="900"/>
              </a:spcBef>
              <a:spcAft>
                <a:spcPts val="0"/>
              </a:spcAft>
              <a:buClr>
                <a:srgbClr val="A19574">
                  <a:lumMod val="40000"/>
                  <a:lumOff val="60000"/>
                </a:srgbClr>
              </a:buClr>
              <a:buSzPct val="70000"/>
            </a:pPr>
            <a:r>
              <a:rPr lang="en-US" sz="1950" b="1" noProof="1">
                <a:solidFill>
                  <a:srgbClr val="FBEEDC"/>
                </a:solidFill>
                <a:effectLst>
                  <a:outerShdw blurRad="38100" dist="38100" dir="2700000" algn="tl">
                    <a:srgbClr val="000000">
                      <a:alpha val="43137"/>
                    </a:srgbClr>
                  </a:outerShdw>
                </a:effectLst>
                <a:latin typeface="Consolas" pitchFamily="49" charset="0"/>
                <a:ea typeface=""/>
                <a:cs typeface="Consolas" pitchFamily="49" charset="0"/>
              </a:rPr>
              <a:t>GET a</a:t>
            </a:r>
          </a:p>
          <a:p>
            <a:pPr defTabSz="914240" eaLnBrk="0" fontAlgn="auto" hangingPunct="0">
              <a:spcBef>
                <a:spcPts val="0"/>
              </a:spcBef>
              <a:spcAft>
                <a:spcPts val="0"/>
              </a:spcAft>
              <a:buClr>
                <a:srgbClr val="A19574">
                  <a:lumMod val="40000"/>
                  <a:lumOff val="60000"/>
                </a:srgbClr>
              </a:buClr>
              <a:buSzPct val="70000"/>
            </a:pPr>
            <a:r>
              <a:rPr lang="en-US" sz="1950" b="1" noProof="1">
                <a:solidFill>
                  <a:srgbClr val="FBEEC9">
                    <a:lumMod val="75000"/>
                  </a:srgbClr>
                </a:solidFill>
                <a:effectLst>
                  <a:outerShdw blurRad="38100" dist="38100" dir="2700000" algn="tl">
                    <a:srgbClr val="000000">
                      <a:alpha val="43137"/>
                    </a:srgbClr>
                  </a:outerShdw>
                </a:effectLst>
                <a:latin typeface="Consolas" pitchFamily="49" charset="0"/>
                <a:ea typeface=""/>
                <a:cs typeface="Consolas" pitchFamily="49" charset="0"/>
              </a:rPr>
              <a:t>"12345"</a:t>
            </a:r>
          </a:p>
          <a:p>
            <a:pPr defTabSz="914240" eaLnBrk="0" fontAlgn="auto" hangingPunct="0">
              <a:spcBef>
                <a:spcPts val="900"/>
              </a:spcBef>
              <a:spcAft>
                <a:spcPts val="0"/>
              </a:spcAft>
              <a:buClr>
                <a:srgbClr val="A19574">
                  <a:lumMod val="40000"/>
                  <a:lumOff val="60000"/>
                </a:srgbClr>
              </a:buClr>
              <a:buSzPct val="70000"/>
            </a:pPr>
            <a:r>
              <a:rPr lang="en-US" sz="1950" b="1" noProof="1">
                <a:solidFill>
                  <a:srgbClr val="FBEEDC"/>
                </a:solidFill>
                <a:effectLst>
                  <a:outerShdw blurRad="38100" dist="38100" dir="2700000" algn="tl">
                    <a:srgbClr val="000000">
                      <a:alpha val="43137"/>
                    </a:srgbClr>
                  </a:outerShdw>
                </a:effectLst>
                <a:latin typeface="Consolas" pitchFamily="49" charset="0"/>
                <a:ea typeface=""/>
                <a:cs typeface="Consolas" pitchFamily="49" charset="0"/>
              </a:rPr>
              <a:t>MGET a name</a:t>
            </a:r>
          </a:p>
          <a:p>
            <a:pPr defTabSz="914240" eaLnBrk="0" fontAlgn="auto" hangingPunct="0">
              <a:spcBef>
                <a:spcPts val="0"/>
              </a:spcBef>
              <a:spcAft>
                <a:spcPts val="0"/>
              </a:spcAft>
              <a:buClr>
                <a:srgbClr val="A19574">
                  <a:lumMod val="40000"/>
                  <a:lumOff val="60000"/>
                </a:srgbClr>
              </a:buClr>
              <a:buSzPct val="70000"/>
            </a:pPr>
            <a:r>
              <a:rPr lang="en-US" sz="1950" b="1" noProof="1">
                <a:solidFill>
                  <a:srgbClr val="FBEEC9">
                    <a:lumMod val="75000"/>
                  </a:srgbClr>
                </a:solidFill>
                <a:effectLst>
                  <a:outerShdw blurRad="38100" dist="38100" dir="2700000" algn="tl">
                    <a:srgbClr val="000000">
                      <a:alpha val="43137"/>
                    </a:srgbClr>
                  </a:outerShdw>
                </a:effectLst>
                <a:latin typeface="Consolas" pitchFamily="49" charset="0"/>
                <a:ea typeface=""/>
                <a:cs typeface="Consolas" pitchFamily="49" charset="0"/>
              </a:rPr>
              <a:t>1) "1235"</a:t>
            </a:r>
          </a:p>
          <a:p>
            <a:pPr defTabSz="914240" eaLnBrk="0" fontAlgn="auto" hangingPunct="0">
              <a:spcBef>
                <a:spcPts val="0"/>
              </a:spcBef>
              <a:spcAft>
                <a:spcPts val="0"/>
              </a:spcAft>
              <a:buClr>
                <a:srgbClr val="A19574">
                  <a:lumMod val="40000"/>
                  <a:lumOff val="60000"/>
                </a:srgbClr>
              </a:buClr>
              <a:buSzPct val="70000"/>
            </a:pPr>
            <a:r>
              <a:rPr lang="en-US" sz="1950" b="1" noProof="1">
                <a:solidFill>
                  <a:srgbClr val="FBEEC9">
                    <a:lumMod val="75000"/>
                  </a:srgbClr>
                </a:solidFill>
                <a:effectLst>
                  <a:outerShdw blurRad="38100" dist="38100" dir="2700000" algn="tl">
                    <a:srgbClr val="000000">
                      <a:alpha val="43137"/>
                    </a:srgbClr>
                  </a:outerShdw>
                </a:effectLst>
                <a:latin typeface="Consolas" pitchFamily="49" charset="0"/>
                <a:ea typeface=""/>
                <a:cs typeface="Consolas" pitchFamily="49" charset="0"/>
              </a:rPr>
              <a:t>2) "asdda"</a:t>
            </a:r>
          </a:p>
          <a:p>
            <a:pPr defTabSz="914240" eaLnBrk="0" fontAlgn="auto" hangingPunct="0">
              <a:spcBef>
                <a:spcPts val="900"/>
              </a:spcBef>
              <a:spcAft>
                <a:spcPts val="0"/>
              </a:spcAft>
              <a:buClr>
                <a:srgbClr val="A19574">
                  <a:lumMod val="40000"/>
                  <a:lumOff val="60000"/>
                </a:srgbClr>
              </a:buClr>
              <a:buSzPct val="70000"/>
            </a:pPr>
            <a:r>
              <a:rPr lang="en-US" sz="1950" b="1" noProof="1">
                <a:solidFill>
                  <a:srgbClr val="FBEEDC"/>
                </a:solidFill>
                <a:effectLst>
                  <a:outerShdw blurRad="38100" dist="38100" dir="2700000" algn="tl">
                    <a:srgbClr val="000000">
                      <a:alpha val="43137"/>
                    </a:srgbClr>
                  </a:outerShdw>
                </a:effectLst>
                <a:latin typeface="Consolas" pitchFamily="49" charset="0"/>
                <a:ea typeface=""/>
                <a:cs typeface="Consolas" pitchFamily="49" charset="0"/>
              </a:rPr>
              <a:t>STRLEN a</a:t>
            </a:r>
          </a:p>
          <a:p>
            <a:pPr defTabSz="914240" eaLnBrk="0" fontAlgn="auto" hangingPunct="0">
              <a:spcBef>
                <a:spcPts val="0"/>
              </a:spcBef>
              <a:spcAft>
                <a:spcPts val="0"/>
              </a:spcAft>
              <a:buClr>
                <a:srgbClr val="A19574">
                  <a:lumMod val="40000"/>
                  <a:lumOff val="60000"/>
                </a:srgbClr>
              </a:buClr>
              <a:buSzPct val="70000"/>
            </a:pPr>
            <a:r>
              <a:rPr lang="en-US" sz="1950" b="1" noProof="1">
                <a:solidFill>
                  <a:srgbClr val="FBEEC9">
                    <a:lumMod val="75000"/>
                  </a:srgbClr>
                </a:solidFill>
                <a:effectLst>
                  <a:outerShdw blurRad="38100" dist="38100" dir="2700000" algn="tl">
                    <a:srgbClr val="000000">
                      <a:alpha val="43137"/>
                    </a:srgbClr>
                  </a:outerShdw>
                </a:effectLst>
                <a:latin typeface="Consolas" pitchFamily="49" charset="0"/>
                <a:ea typeface=""/>
                <a:cs typeface="Consolas" pitchFamily="49" charset="0"/>
              </a:rPr>
              <a:t>(integer) 4</a:t>
            </a:r>
          </a:p>
        </p:txBody>
      </p:sp>
    </p:spTree>
    <p:extLst>
      <p:ext uri="{BB962C8B-B14F-4D97-AF65-F5344CB8AC3E}">
        <p14:creationId xmlns:p14="http://schemas.microsoft.com/office/powerpoint/2010/main" val="17150176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solidFill>
                  <a:prstClr val="white">
                    <a:tint val="75000"/>
                  </a:prstClr>
                </a:solidFill>
              </a:rPr>
              <a:pPr/>
              <a:t>44</a:t>
            </a:fld>
            <a:endParaRPr lang="en-US" dirty="0">
              <a:solidFill>
                <a:prstClr val="white">
                  <a:tint val="75000"/>
                </a:prstClr>
              </a:solidFill>
            </a:endParaRPr>
          </a:p>
        </p:txBody>
      </p:sp>
      <p:sp>
        <p:nvSpPr>
          <p:cNvPr id="4" name="Title 3"/>
          <p:cNvSpPr>
            <a:spLocks noGrp="1"/>
          </p:cNvSpPr>
          <p:nvPr>
            <p:ph type="title"/>
          </p:nvPr>
        </p:nvSpPr>
        <p:spPr/>
        <p:txBody>
          <a:bodyPr/>
          <a:lstStyle/>
          <a:p>
            <a:r>
              <a:rPr lang="en-US" dirty="0" smtClean="0"/>
              <a:t>Working with Keys</a:t>
            </a:r>
            <a:endParaRPr lang="en-US" dirty="0"/>
          </a:p>
        </p:txBody>
      </p:sp>
      <p:sp>
        <p:nvSpPr>
          <p:cNvPr id="5" name="Content Placeholder 2"/>
          <p:cNvSpPr>
            <a:spLocks noGrp="1"/>
          </p:cNvSpPr>
          <p:nvPr>
            <p:ph idx="1"/>
          </p:nvPr>
        </p:nvSpPr>
        <p:spPr>
          <a:xfrm>
            <a:off x="144001" y="863341"/>
            <a:ext cx="8853617" cy="4177766"/>
          </a:xfrm>
        </p:spPr>
        <p:txBody>
          <a:bodyPr>
            <a:normAutofit/>
          </a:bodyPr>
          <a:lstStyle/>
          <a:p>
            <a:pPr>
              <a:lnSpc>
                <a:spcPct val="110000"/>
              </a:lnSpc>
            </a:pPr>
            <a:r>
              <a:rPr lang="en-US" sz="2400" b="1" dirty="0">
                <a:solidFill>
                  <a:schemeClr val="tx2">
                    <a:lumMod val="75000"/>
                  </a:schemeClr>
                </a:solidFill>
                <a:latin typeface="Consolas" panose="020B0609020204030204" pitchFamily="49" charset="0"/>
                <a:cs typeface="Consolas" panose="020B0609020204030204" pitchFamily="49" charset="0"/>
              </a:rPr>
              <a:t>EXISTS</a:t>
            </a:r>
            <a:r>
              <a:rPr lang="en-US" sz="2400" b="1" dirty="0">
                <a:solidFill>
                  <a:schemeClr val="tx2">
                    <a:lumMod val="75000"/>
                  </a:schemeClr>
                </a:solidFill>
                <a:cs typeface="Consolas" panose="020B0609020204030204" pitchFamily="49" charset="0"/>
              </a:rPr>
              <a:t> </a:t>
            </a:r>
            <a:r>
              <a:rPr lang="en-US" sz="2400" b="1" dirty="0">
                <a:solidFill>
                  <a:schemeClr val="tx2">
                    <a:lumMod val="75000"/>
                  </a:schemeClr>
                </a:solidFill>
                <a:latin typeface="Consolas" panose="020B0609020204030204" pitchFamily="49" charset="0"/>
                <a:cs typeface="Consolas" panose="020B0609020204030204" pitchFamily="49" charset="0"/>
              </a:rPr>
              <a:t>[key]</a:t>
            </a:r>
            <a:endParaRPr lang="en-US" sz="2400" dirty="0"/>
          </a:p>
          <a:p>
            <a:pPr lvl="1">
              <a:lnSpc>
                <a:spcPct val="110000"/>
              </a:lnSpc>
            </a:pPr>
            <a:r>
              <a:rPr lang="en-US" sz="2250" dirty="0"/>
              <a:t>Checks whether a key exists</a:t>
            </a:r>
          </a:p>
          <a:p>
            <a:pPr>
              <a:lnSpc>
                <a:spcPct val="110000"/>
              </a:lnSpc>
            </a:pPr>
            <a:r>
              <a:rPr lang="en-US" sz="2400" b="1" dirty="0">
                <a:solidFill>
                  <a:schemeClr val="tx2">
                    <a:lumMod val="75000"/>
                  </a:schemeClr>
                </a:solidFill>
                <a:latin typeface="Consolas" panose="020B0609020204030204" pitchFamily="49" charset="0"/>
                <a:cs typeface="Consolas" panose="020B0609020204030204" pitchFamily="49" charset="0"/>
              </a:rPr>
              <a:t>TYPE</a:t>
            </a:r>
            <a:r>
              <a:rPr lang="en-US" sz="2400" b="1" dirty="0">
                <a:solidFill>
                  <a:schemeClr val="tx2">
                    <a:lumMod val="75000"/>
                  </a:schemeClr>
                </a:solidFill>
                <a:cs typeface="Consolas" panose="020B0609020204030204" pitchFamily="49" charset="0"/>
              </a:rPr>
              <a:t> </a:t>
            </a:r>
            <a:r>
              <a:rPr lang="en-US" sz="2400" b="1" dirty="0">
                <a:solidFill>
                  <a:schemeClr val="tx2">
                    <a:lumMod val="75000"/>
                  </a:schemeClr>
                </a:solidFill>
                <a:latin typeface="Consolas" panose="020B0609020204030204" pitchFamily="49" charset="0"/>
                <a:cs typeface="Consolas" panose="020B0609020204030204" pitchFamily="49" charset="0"/>
              </a:rPr>
              <a:t>[key]</a:t>
            </a:r>
            <a:endParaRPr lang="en-US" sz="2400" dirty="0"/>
          </a:p>
          <a:p>
            <a:pPr lvl="1">
              <a:lnSpc>
                <a:spcPct val="110000"/>
              </a:lnSpc>
            </a:pPr>
            <a:r>
              <a:rPr lang="en-US" sz="2250" dirty="0"/>
              <a:t>Returns the type of a key</a:t>
            </a:r>
          </a:p>
          <a:p>
            <a:pPr>
              <a:lnSpc>
                <a:spcPct val="110000"/>
              </a:lnSpc>
            </a:pPr>
            <a:r>
              <a:rPr lang="en-US" sz="2400" b="1" dirty="0">
                <a:solidFill>
                  <a:schemeClr val="tx2">
                    <a:lumMod val="75000"/>
                  </a:schemeClr>
                </a:solidFill>
                <a:latin typeface="Consolas" panose="020B0609020204030204" pitchFamily="49" charset="0"/>
                <a:cs typeface="Consolas" panose="020B0609020204030204" pitchFamily="49" charset="0"/>
              </a:rPr>
              <a:t>DEL</a:t>
            </a:r>
            <a:r>
              <a:rPr lang="en-US" sz="2400" b="1" dirty="0">
                <a:solidFill>
                  <a:schemeClr val="tx2">
                    <a:lumMod val="75000"/>
                  </a:schemeClr>
                </a:solidFill>
                <a:cs typeface="Consolas" panose="020B0609020204030204" pitchFamily="49" charset="0"/>
              </a:rPr>
              <a:t> </a:t>
            </a:r>
            <a:r>
              <a:rPr lang="en-US" sz="2400" b="1" dirty="0">
                <a:solidFill>
                  <a:schemeClr val="tx2">
                    <a:lumMod val="75000"/>
                  </a:schemeClr>
                </a:solidFill>
                <a:latin typeface="Consolas" panose="020B0609020204030204" pitchFamily="49" charset="0"/>
                <a:cs typeface="Consolas" panose="020B0609020204030204" pitchFamily="49" charset="0"/>
              </a:rPr>
              <a:t>[key]</a:t>
            </a:r>
            <a:endParaRPr lang="en-US" sz="2400" dirty="0"/>
          </a:p>
          <a:p>
            <a:pPr lvl="1">
              <a:lnSpc>
                <a:spcPct val="110000"/>
              </a:lnSpc>
            </a:pPr>
            <a:r>
              <a:rPr lang="en-US" sz="2250" dirty="0"/>
              <a:t>Deletes a key</a:t>
            </a:r>
          </a:p>
          <a:p>
            <a:pPr>
              <a:lnSpc>
                <a:spcPct val="110000"/>
              </a:lnSpc>
            </a:pPr>
            <a:r>
              <a:rPr lang="en-US" sz="2400" b="1" dirty="0">
                <a:solidFill>
                  <a:schemeClr val="tx2">
                    <a:lumMod val="75000"/>
                  </a:schemeClr>
                </a:solidFill>
                <a:latin typeface="Consolas" panose="020B0609020204030204" pitchFamily="49" charset="0"/>
                <a:cs typeface="Consolas" panose="020B0609020204030204" pitchFamily="49" charset="0"/>
              </a:rPr>
              <a:t>EXPIRE</a:t>
            </a:r>
            <a:r>
              <a:rPr lang="en-US" sz="2400" b="1" dirty="0">
                <a:solidFill>
                  <a:schemeClr val="tx2">
                    <a:lumMod val="75000"/>
                  </a:schemeClr>
                </a:solidFill>
                <a:cs typeface="Consolas" panose="020B0609020204030204" pitchFamily="49" charset="0"/>
              </a:rPr>
              <a:t> </a:t>
            </a:r>
            <a:r>
              <a:rPr lang="en-US" sz="2400" b="1" dirty="0">
                <a:solidFill>
                  <a:schemeClr val="tx2">
                    <a:lumMod val="75000"/>
                  </a:schemeClr>
                </a:solidFill>
                <a:latin typeface="Consolas" panose="020B0609020204030204" pitchFamily="49" charset="0"/>
                <a:cs typeface="Consolas" panose="020B0609020204030204" pitchFamily="49" charset="0"/>
              </a:rPr>
              <a:t>[key]</a:t>
            </a:r>
            <a:r>
              <a:rPr lang="en-US" sz="2400" b="1" dirty="0">
                <a:solidFill>
                  <a:schemeClr val="tx2">
                    <a:lumMod val="75000"/>
                  </a:schemeClr>
                </a:solidFill>
                <a:cs typeface="Consolas" panose="020B0609020204030204" pitchFamily="49" charset="0"/>
              </a:rPr>
              <a:t> </a:t>
            </a:r>
            <a:r>
              <a:rPr lang="en-US" sz="2400" b="1" dirty="0">
                <a:solidFill>
                  <a:schemeClr val="tx2">
                    <a:lumMod val="75000"/>
                  </a:schemeClr>
                </a:solidFill>
                <a:latin typeface="Consolas" panose="020B0609020204030204" pitchFamily="49" charset="0"/>
                <a:cs typeface="Consolas" panose="020B0609020204030204" pitchFamily="49" charset="0"/>
              </a:rPr>
              <a:t>[t]</a:t>
            </a:r>
            <a:endParaRPr lang="en-US" sz="2400" dirty="0"/>
          </a:p>
          <a:p>
            <a:pPr lvl="1">
              <a:lnSpc>
                <a:spcPct val="110000"/>
              </a:lnSpc>
            </a:pPr>
            <a:r>
              <a:rPr lang="en-US" sz="2250" dirty="0"/>
              <a:t>Deletes a key after </a:t>
            </a:r>
            <a:r>
              <a:rPr lang="en-US" sz="2250" b="1" dirty="0">
                <a:solidFill>
                  <a:schemeClr val="tx2">
                    <a:lumMod val="75000"/>
                  </a:schemeClr>
                </a:solidFill>
                <a:latin typeface="Consolas" panose="020B0609020204030204" pitchFamily="49" charset="0"/>
                <a:cs typeface="Consolas" panose="020B0609020204030204" pitchFamily="49" charset="0"/>
              </a:rPr>
              <a:t>t</a:t>
            </a:r>
            <a:r>
              <a:rPr lang="en-US" sz="2250" dirty="0"/>
              <a:t> seconds</a:t>
            </a:r>
            <a:endParaRPr lang="en-US" dirty="0"/>
          </a:p>
          <a:p>
            <a:pPr lvl="1">
              <a:lnSpc>
                <a:spcPct val="110000"/>
              </a:lnSpc>
            </a:pPr>
            <a:endParaRPr lang="en-US" dirty="0"/>
          </a:p>
        </p:txBody>
      </p:sp>
      <p:sp>
        <p:nvSpPr>
          <p:cNvPr id="7" name="Rectangle 6"/>
          <p:cNvSpPr>
            <a:spLocks noChangeArrowheads="1"/>
          </p:cNvSpPr>
          <p:nvPr/>
        </p:nvSpPr>
        <p:spPr bwMode="auto">
          <a:xfrm>
            <a:off x="4514850" y="1143001"/>
            <a:ext cx="1943100" cy="3554819"/>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defTabSz="914240" eaLnBrk="0" fontAlgn="auto" hangingPunct="0">
              <a:spcBef>
                <a:spcPts val="0"/>
              </a:spcBef>
              <a:spcAft>
                <a:spcPts val="0"/>
              </a:spcAft>
              <a:buClr>
                <a:srgbClr val="A19574">
                  <a:lumMod val="40000"/>
                  <a:lumOff val="60000"/>
                </a:srgbClr>
              </a:buClr>
              <a:buSzPct val="70000"/>
            </a:pPr>
            <a:r>
              <a:rPr lang="en-US" sz="1950" b="1" noProof="1">
                <a:solidFill>
                  <a:srgbClr val="FBEEDC"/>
                </a:solidFill>
                <a:effectLst>
                  <a:outerShdw blurRad="38100" dist="38100" dir="2700000" algn="tl">
                    <a:srgbClr val="000000">
                      <a:alpha val="43137"/>
                    </a:srgbClr>
                  </a:outerShdw>
                </a:effectLst>
                <a:latin typeface="Consolas" pitchFamily="49" charset="0"/>
                <a:ea typeface=""/>
                <a:cs typeface="Consolas" pitchFamily="49" charset="0"/>
              </a:rPr>
              <a:t>SET count 5</a:t>
            </a:r>
          </a:p>
          <a:p>
            <a:pPr defTabSz="914240" eaLnBrk="0" fontAlgn="auto" hangingPunct="0">
              <a:spcBef>
                <a:spcPts val="0"/>
              </a:spcBef>
              <a:spcAft>
                <a:spcPts val="0"/>
              </a:spcAft>
              <a:buClr>
                <a:srgbClr val="A19574">
                  <a:lumMod val="40000"/>
                  <a:lumOff val="60000"/>
                </a:srgbClr>
              </a:buClr>
              <a:buSzPct val="70000"/>
            </a:pPr>
            <a:r>
              <a:rPr lang="en-US" sz="1950" b="1" noProof="1">
                <a:solidFill>
                  <a:srgbClr val="FBEEC9">
                    <a:lumMod val="75000"/>
                  </a:srgbClr>
                </a:solidFill>
                <a:effectLst>
                  <a:outerShdw blurRad="38100" dist="38100" dir="2700000" algn="tl">
                    <a:srgbClr val="000000">
                      <a:alpha val="43137"/>
                    </a:srgbClr>
                  </a:outerShdw>
                </a:effectLst>
                <a:latin typeface="Consolas" pitchFamily="49" charset="0"/>
                <a:ea typeface=""/>
                <a:cs typeface="Consolas" pitchFamily="49" charset="0"/>
              </a:rPr>
              <a:t>OK</a:t>
            </a:r>
          </a:p>
          <a:p>
            <a:pPr defTabSz="914240" eaLnBrk="0" fontAlgn="auto" hangingPunct="0">
              <a:spcBef>
                <a:spcPts val="900"/>
              </a:spcBef>
              <a:spcAft>
                <a:spcPts val="0"/>
              </a:spcAft>
              <a:buClr>
                <a:srgbClr val="A19574">
                  <a:lumMod val="40000"/>
                  <a:lumOff val="60000"/>
                </a:srgbClr>
              </a:buClr>
              <a:buSzPct val="70000"/>
            </a:pPr>
            <a:r>
              <a:rPr lang="en-US" sz="1950" b="1" noProof="1">
                <a:solidFill>
                  <a:srgbClr val="FBEEDC"/>
                </a:solidFill>
                <a:effectLst>
                  <a:outerShdw blurRad="38100" dist="38100" dir="2700000" algn="tl">
                    <a:srgbClr val="000000">
                      <a:alpha val="43137"/>
                    </a:srgbClr>
                  </a:outerShdw>
                </a:effectLst>
                <a:latin typeface="Consolas" pitchFamily="49" charset="0"/>
                <a:ea typeface=""/>
                <a:cs typeface="Consolas" pitchFamily="49" charset="0"/>
              </a:rPr>
              <a:t>TYPE count</a:t>
            </a:r>
          </a:p>
          <a:p>
            <a:pPr defTabSz="914240" eaLnBrk="0" fontAlgn="auto" hangingPunct="0">
              <a:spcBef>
                <a:spcPts val="0"/>
              </a:spcBef>
              <a:spcAft>
                <a:spcPts val="0"/>
              </a:spcAft>
              <a:buClr>
                <a:srgbClr val="A19574">
                  <a:lumMod val="40000"/>
                  <a:lumOff val="60000"/>
                </a:srgbClr>
              </a:buClr>
              <a:buSzPct val="70000"/>
            </a:pPr>
            <a:r>
              <a:rPr lang="en-US" sz="1950" b="1" noProof="1">
                <a:solidFill>
                  <a:srgbClr val="FBEEC9">
                    <a:lumMod val="75000"/>
                  </a:srgbClr>
                </a:solidFill>
                <a:effectLst>
                  <a:outerShdw blurRad="38100" dist="38100" dir="2700000" algn="tl">
                    <a:srgbClr val="000000">
                      <a:alpha val="43137"/>
                    </a:srgbClr>
                  </a:outerShdw>
                </a:effectLst>
                <a:latin typeface="Consolas" pitchFamily="49" charset="0"/>
                <a:ea typeface=""/>
                <a:cs typeface="Consolas" pitchFamily="49" charset="0"/>
              </a:rPr>
              <a:t>string</a:t>
            </a:r>
          </a:p>
          <a:p>
            <a:pPr defTabSz="914240" eaLnBrk="0" fontAlgn="auto" hangingPunct="0">
              <a:spcBef>
                <a:spcPts val="900"/>
              </a:spcBef>
              <a:spcAft>
                <a:spcPts val="0"/>
              </a:spcAft>
              <a:buClr>
                <a:srgbClr val="A19574">
                  <a:lumMod val="40000"/>
                  <a:lumOff val="60000"/>
                </a:srgbClr>
              </a:buClr>
              <a:buSzPct val="70000"/>
            </a:pPr>
            <a:r>
              <a:rPr lang="en-US" sz="1950" b="1" noProof="1">
                <a:solidFill>
                  <a:srgbClr val="FBEEDC"/>
                </a:solidFill>
                <a:effectLst>
                  <a:outerShdw blurRad="38100" dist="38100" dir="2700000" algn="tl">
                    <a:srgbClr val="000000">
                      <a:alpha val="43137"/>
                    </a:srgbClr>
                  </a:outerShdw>
                </a:effectLst>
                <a:latin typeface="Consolas" pitchFamily="49" charset="0"/>
                <a:ea typeface=""/>
                <a:cs typeface="Consolas" pitchFamily="49" charset="0"/>
              </a:rPr>
              <a:t>EXISTS count</a:t>
            </a:r>
          </a:p>
          <a:p>
            <a:pPr defTabSz="914240" eaLnBrk="0" fontAlgn="auto" hangingPunct="0">
              <a:spcBef>
                <a:spcPts val="0"/>
              </a:spcBef>
              <a:spcAft>
                <a:spcPts val="0"/>
              </a:spcAft>
              <a:buClr>
                <a:srgbClr val="A19574">
                  <a:lumMod val="40000"/>
                  <a:lumOff val="60000"/>
                </a:srgbClr>
              </a:buClr>
              <a:buSzPct val="70000"/>
            </a:pPr>
            <a:r>
              <a:rPr lang="en-US" sz="1950" b="1" noProof="1">
                <a:solidFill>
                  <a:srgbClr val="FBEEC9">
                    <a:lumMod val="75000"/>
                  </a:srgbClr>
                </a:solidFill>
                <a:effectLst>
                  <a:outerShdw blurRad="38100" dist="38100" dir="2700000" algn="tl">
                    <a:srgbClr val="000000">
                      <a:alpha val="43137"/>
                    </a:srgbClr>
                  </a:outerShdw>
                </a:effectLst>
                <a:latin typeface="Consolas" pitchFamily="49" charset="0"/>
                <a:ea typeface=""/>
                <a:cs typeface="Consolas" pitchFamily="49" charset="0"/>
              </a:rPr>
              <a:t>(integer) 1</a:t>
            </a:r>
          </a:p>
          <a:p>
            <a:pPr defTabSz="914240" eaLnBrk="0" fontAlgn="auto" hangingPunct="0">
              <a:spcBef>
                <a:spcPts val="900"/>
              </a:spcBef>
              <a:spcAft>
                <a:spcPts val="0"/>
              </a:spcAft>
              <a:buClr>
                <a:srgbClr val="A19574">
                  <a:lumMod val="40000"/>
                  <a:lumOff val="60000"/>
                </a:srgbClr>
              </a:buClr>
              <a:buSzPct val="70000"/>
            </a:pPr>
            <a:r>
              <a:rPr lang="en-US" sz="1950" b="1" noProof="1">
                <a:solidFill>
                  <a:srgbClr val="FBEEDC"/>
                </a:solidFill>
                <a:effectLst>
                  <a:outerShdw blurRad="38100" dist="38100" dir="2700000" algn="tl">
                    <a:srgbClr val="000000">
                      <a:alpha val="43137"/>
                    </a:srgbClr>
                  </a:outerShdw>
                </a:effectLst>
                <a:latin typeface="Consolas" pitchFamily="49" charset="0"/>
                <a:ea typeface=""/>
                <a:cs typeface="Consolas" pitchFamily="49" charset="0"/>
              </a:rPr>
              <a:t>DEL count</a:t>
            </a:r>
          </a:p>
          <a:p>
            <a:pPr defTabSz="914240" eaLnBrk="0" fontAlgn="auto" hangingPunct="0">
              <a:spcBef>
                <a:spcPts val="0"/>
              </a:spcBef>
              <a:spcAft>
                <a:spcPts val="0"/>
              </a:spcAft>
              <a:buClr>
                <a:srgbClr val="A19574">
                  <a:lumMod val="40000"/>
                  <a:lumOff val="60000"/>
                </a:srgbClr>
              </a:buClr>
              <a:buSzPct val="70000"/>
            </a:pPr>
            <a:r>
              <a:rPr lang="en-US" sz="1950" b="1" noProof="1">
                <a:solidFill>
                  <a:srgbClr val="FBEEC9">
                    <a:lumMod val="75000"/>
                  </a:srgbClr>
                </a:solidFill>
                <a:effectLst>
                  <a:outerShdw blurRad="38100" dist="38100" dir="2700000" algn="tl">
                    <a:srgbClr val="000000">
                      <a:alpha val="43137"/>
                    </a:srgbClr>
                  </a:outerShdw>
                </a:effectLst>
                <a:latin typeface="Consolas" pitchFamily="49" charset="0"/>
                <a:ea typeface=""/>
                <a:cs typeface="Consolas" pitchFamily="49" charset="0"/>
              </a:rPr>
              <a:t>(integer) 1</a:t>
            </a:r>
          </a:p>
          <a:p>
            <a:pPr defTabSz="914240" eaLnBrk="0" fontAlgn="auto" hangingPunct="0">
              <a:spcBef>
                <a:spcPts val="900"/>
              </a:spcBef>
              <a:spcAft>
                <a:spcPts val="0"/>
              </a:spcAft>
              <a:buClr>
                <a:srgbClr val="A19574">
                  <a:lumMod val="40000"/>
                  <a:lumOff val="60000"/>
                </a:srgbClr>
              </a:buClr>
              <a:buSzPct val="70000"/>
            </a:pPr>
            <a:r>
              <a:rPr lang="en-US" sz="1950" b="1" noProof="1">
                <a:solidFill>
                  <a:srgbClr val="FBEEDC"/>
                </a:solidFill>
                <a:effectLst>
                  <a:outerShdw blurRad="38100" dist="38100" dir="2700000" algn="tl">
                    <a:srgbClr val="000000">
                      <a:alpha val="43137"/>
                    </a:srgbClr>
                  </a:outerShdw>
                </a:effectLst>
                <a:latin typeface="Consolas" pitchFamily="49" charset="0"/>
                <a:ea typeface=""/>
                <a:cs typeface="Consolas" pitchFamily="49" charset="0"/>
              </a:rPr>
              <a:t>EXISTS count</a:t>
            </a:r>
          </a:p>
          <a:p>
            <a:pPr defTabSz="914240" eaLnBrk="0" fontAlgn="auto" hangingPunct="0">
              <a:spcBef>
                <a:spcPts val="0"/>
              </a:spcBef>
              <a:spcAft>
                <a:spcPts val="0"/>
              </a:spcAft>
              <a:buClr>
                <a:srgbClr val="A19574">
                  <a:lumMod val="40000"/>
                  <a:lumOff val="60000"/>
                </a:srgbClr>
              </a:buClr>
              <a:buSzPct val="70000"/>
            </a:pPr>
            <a:r>
              <a:rPr lang="en-US" sz="1950" b="1" noProof="1">
                <a:solidFill>
                  <a:srgbClr val="FBEEC9">
                    <a:lumMod val="75000"/>
                  </a:srgbClr>
                </a:solidFill>
                <a:effectLst>
                  <a:outerShdw blurRad="38100" dist="38100" dir="2700000" algn="tl">
                    <a:srgbClr val="000000">
                      <a:alpha val="43137"/>
                    </a:srgbClr>
                  </a:outerShdw>
                </a:effectLst>
                <a:latin typeface="Consolas" pitchFamily="49" charset="0"/>
                <a:ea typeface=""/>
                <a:cs typeface="Consolas" pitchFamily="49" charset="0"/>
              </a:rPr>
              <a:t>(integer) 0</a:t>
            </a:r>
          </a:p>
        </p:txBody>
      </p:sp>
      <p:sp>
        <p:nvSpPr>
          <p:cNvPr id="9" name="Rectangle 8"/>
          <p:cNvSpPr>
            <a:spLocks noChangeArrowheads="1"/>
          </p:cNvSpPr>
          <p:nvPr/>
        </p:nvSpPr>
        <p:spPr bwMode="auto">
          <a:xfrm>
            <a:off x="6774594" y="1143001"/>
            <a:ext cx="1855057" cy="3554819"/>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defTabSz="914240" eaLnBrk="0" fontAlgn="auto" hangingPunct="0">
              <a:spcBef>
                <a:spcPts val="0"/>
              </a:spcBef>
              <a:spcAft>
                <a:spcPts val="0"/>
              </a:spcAft>
              <a:buClr>
                <a:srgbClr val="A19574">
                  <a:lumMod val="40000"/>
                  <a:lumOff val="60000"/>
                </a:srgbClr>
              </a:buClr>
              <a:buSzPct val="70000"/>
            </a:pPr>
            <a:r>
              <a:rPr lang="en-US" sz="1950" b="1" noProof="1">
                <a:solidFill>
                  <a:srgbClr val="FBEEDC"/>
                </a:solidFill>
                <a:effectLst>
                  <a:outerShdw blurRad="38100" dist="38100" dir="2700000" algn="tl">
                    <a:srgbClr val="000000">
                      <a:alpha val="43137"/>
                    </a:srgbClr>
                  </a:outerShdw>
                </a:effectLst>
                <a:latin typeface="Consolas" pitchFamily="49" charset="0"/>
                <a:ea typeface=""/>
                <a:cs typeface="Consolas" pitchFamily="49" charset="0"/>
              </a:rPr>
              <a:t>SET a 1234</a:t>
            </a:r>
          </a:p>
          <a:p>
            <a:pPr defTabSz="914240" eaLnBrk="0" fontAlgn="auto" hangingPunct="0">
              <a:spcBef>
                <a:spcPts val="0"/>
              </a:spcBef>
              <a:spcAft>
                <a:spcPts val="0"/>
              </a:spcAft>
              <a:buClr>
                <a:srgbClr val="A19574">
                  <a:lumMod val="40000"/>
                  <a:lumOff val="60000"/>
                </a:srgbClr>
              </a:buClr>
              <a:buSzPct val="70000"/>
            </a:pPr>
            <a:r>
              <a:rPr lang="en-US" sz="1950" b="1" noProof="1">
                <a:solidFill>
                  <a:srgbClr val="FBEEC9">
                    <a:lumMod val="75000"/>
                  </a:srgbClr>
                </a:solidFill>
                <a:effectLst>
                  <a:outerShdw blurRad="38100" dist="38100" dir="2700000" algn="tl">
                    <a:srgbClr val="000000">
                      <a:alpha val="43137"/>
                    </a:srgbClr>
                  </a:outerShdw>
                </a:effectLst>
                <a:latin typeface="Consolas" pitchFamily="49" charset="0"/>
                <a:ea typeface=""/>
                <a:cs typeface="Consolas" pitchFamily="49" charset="0"/>
              </a:rPr>
              <a:t>OK</a:t>
            </a:r>
          </a:p>
          <a:p>
            <a:pPr defTabSz="914240" eaLnBrk="0" fontAlgn="auto" hangingPunct="0">
              <a:spcBef>
                <a:spcPts val="900"/>
              </a:spcBef>
              <a:spcAft>
                <a:spcPts val="0"/>
              </a:spcAft>
              <a:buClr>
                <a:srgbClr val="A19574">
                  <a:lumMod val="40000"/>
                  <a:lumOff val="60000"/>
                </a:srgbClr>
              </a:buClr>
              <a:buSzPct val="70000"/>
            </a:pPr>
            <a:r>
              <a:rPr lang="en-US" sz="1950" b="1" noProof="1">
                <a:solidFill>
                  <a:srgbClr val="FBEEDC"/>
                </a:solidFill>
                <a:effectLst>
                  <a:outerShdw blurRad="38100" dist="38100" dir="2700000" algn="tl">
                    <a:srgbClr val="000000">
                      <a:alpha val="43137"/>
                    </a:srgbClr>
                  </a:outerShdw>
                </a:effectLst>
                <a:latin typeface="Consolas" pitchFamily="49" charset="0"/>
                <a:ea typeface=""/>
                <a:cs typeface="Consolas" pitchFamily="49" charset="0"/>
              </a:rPr>
              <a:t>GET a</a:t>
            </a:r>
          </a:p>
          <a:p>
            <a:pPr defTabSz="914240" eaLnBrk="0" fontAlgn="auto" hangingPunct="0">
              <a:spcBef>
                <a:spcPts val="0"/>
              </a:spcBef>
              <a:spcAft>
                <a:spcPts val="0"/>
              </a:spcAft>
              <a:buClr>
                <a:srgbClr val="A19574">
                  <a:lumMod val="40000"/>
                  <a:lumOff val="60000"/>
                </a:srgbClr>
              </a:buClr>
              <a:buSzPct val="70000"/>
            </a:pPr>
            <a:r>
              <a:rPr lang="en-US" sz="1950" b="1" noProof="1">
                <a:solidFill>
                  <a:srgbClr val="FBEEC9">
                    <a:lumMod val="75000"/>
                  </a:srgbClr>
                </a:solidFill>
                <a:effectLst>
                  <a:outerShdw blurRad="38100" dist="38100" dir="2700000" algn="tl">
                    <a:srgbClr val="000000">
                      <a:alpha val="43137"/>
                    </a:srgbClr>
                  </a:outerShdw>
                </a:effectLst>
                <a:latin typeface="Consolas" pitchFamily="49" charset="0"/>
                <a:ea typeface=""/>
                <a:cs typeface="Consolas" pitchFamily="49" charset="0"/>
              </a:rPr>
              <a:t>"1234"</a:t>
            </a:r>
          </a:p>
          <a:p>
            <a:pPr defTabSz="914240" eaLnBrk="0" fontAlgn="auto" hangingPunct="0">
              <a:spcBef>
                <a:spcPts val="900"/>
              </a:spcBef>
              <a:spcAft>
                <a:spcPts val="0"/>
              </a:spcAft>
              <a:buClr>
                <a:srgbClr val="A19574">
                  <a:lumMod val="40000"/>
                  <a:lumOff val="60000"/>
                </a:srgbClr>
              </a:buClr>
              <a:buSzPct val="70000"/>
            </a:pPr>
            <a:r>
              <a:rPr lang="en-US" sz="1950" b="1" noProof="1">
                <a:solidFill>
                  <a:srgbClr val="FBEEDC"/>
                </a:solidFill>
                <a:effectLst>
                  <a:outerShdw blurRad="38100" dist="38100" dir="2700000" algn="tl">
                    <a:srgbClr val="000000">
                      <a:alpha val="43137"/>
                    </a:srgbClr>
                  </a:outerShdw>
                </a:effectLst>
                <a:latin typeface="Consolas" pitchFamily="49" charset="0"/>
                <a:ea typeface=""/>
                <a:cs typeface="Consolas" pitchFamily="49" charset="0"/>
              </a:rPr>
              <a:t>EXPIRE a 5</a:t>
            </a:r>
          </a:p>
          <a:p>
            <a:pPr defTabSz="914240" eaLnBrk="0" fontAlgn="auto" hangingPunct="0">
              <a:spcBef>
                <a:spcPts val="0"/>
              </a:spcBef>
              <a:spcAft>
                <a:spcPts val="0"/>
              </a:spcAft>
              <a:buClr>
                <a:srgbClr val="A19574">
                  <a:lumMod val="40000"/>
                  <a:lumOff val="60000"/>
                </a:srgbClr>
              </a:buClr>
              <a:buSzPct val="70000"/>
            </a:pPr>
            <a:r>
              <a:rPr lang="en-US" sz="1950" b="1" noProof="1">
                <a:solidFill>
                  <a:srgbClr val="FBEEC9">
                    <a:lumMod val="75000"/>
                  </a:srgbClr>
                </a:solidFill>
                <a:effectLst>
                  <a:outerShdw blurRad="38100" dist="38100" dir="2700000" algn="tl">
                    <a:srgbClr val="000000">
                      <a:alpha val="43137"/>
                    </a:srgbClr>
                  </a:outerShdw>
                </a:effectLst>
                <a:latin typeface="Consolas" pitchFamily="49" charset="0"/>
                <a:ea typeface=""/>
                <a:cs typeface="Consolas" pitchFamily="49" charset="0"/>
              </a:rPr>
              <a:t>(integer) 1</a:t>
            </a:r>
          </a:p>
          <a:p>
            <a:pPr defTabSz="914240" eaLnBrk="0" fontAlgn="auto" hangingPunct="0">
              <a:spcBef>
                <a:spcPts val="900"/>
              </a:spcBef>
              <a:spcAft>
                <a:spcPts val="0"/>
              </a:spcAft>
              <a:buClr>
                <a:srgbClr val="A19574">
                  <a:lumMod val="40000"/>
                  <a:lumOff val="60000"/>
                </a:srgbClr>
              </a:buClr>
              <a:buSzPct val="70000"/>
            </a:pPr>
            <a:r>
              <a:rPr lang="en-US" sz="1950" b="1" noProof="1">
                <a:solidFill>
                  <a:srgbClr val="FBEEDC"/>
                </a:solidFill>
                <a:effectLst>
                  <a:outerShdw blurRad="38100" dist="38100" dir="2700000" algn="tl">
                    <a:srgbClr val="000000">
                      <a:alpha val="43137"/>
                    </a:srgbClr>
                  </a:outerShdw>
                </a:effectLst>
                <a:latin typeface="Consolas" pitchFamily="49" charset="0"/>
                <a:ea typeface=""/>
                <a:cs typeface="Consolas" pitchFamily="49" charset="0"/>
              </a:rPr>
              <a:t>EXISTS a</a:t>
            </a:r>
          </a:p>
          <a:p>
            <a:pPr defTabSz="914240" eaLnBrk="0" fontAlgn="auto" hangingPunct="0">
              <a:spcBef>
                <a:spcPts val="0"/>
              </a:spcBef>
              <a:spcAft>
                <a:spcPts val="0"/>
              </a:spcAft>
              <a:buClr>
                <a:srgbClr val="A19574">
                  <a:lumMod val="40000"/>
                  <a:lumOff val="60000"/>
                </a:srgbClr>
              </a:buClr>
              <a:buSzPct val="70000"/>
            </a:pPr>
            <a:r>
              <a:rPr lang="en-US" sz="1950" b="1" noProof="1">
                <a:solidFill>
                  <a:srgbClr val="FBEEC9">
                    <a:lumMod val="75000"/>
                  </a:srgbClr>
                </a:solidFill>
                <a:effectLst>
                  <a:outerShdw blurRad="38100" dist="38100" dir="2700000" algn="tl">
                    <a:srgbClr val="000000">
                      <a:alpha val="43137"/>
                    </a:srgbClr>
                  </a:outerShdw>
                </a:effectLst>
                <a:latin typeface="Consolas" pitchFamily="49" charset="0"/>
                <a:ea typeface=""/>
                <a:cs typeface="Consolas" pitchFamily="49" charset="0"/>
              </a:rPr>
              <a:t>(integer) 1</a:t>
            </a:r>
          </a:p>
          <a:p>
            <a:pPr defTabSz="914240" eaLnBrk="0" fontAlgn="auto" hangingPunct="0">
              <a:spcBef>
                <a:spcPts val="900"/>
              </a:spcBef>
              <a:spcAft>
                <a:spcPts val="0"/>
              </a:spcAft>
              <a:buClr>
                <a:srgbClr val="A19574">
                  <a:lumMod val="40000"/>
                  <a:lumOff val="60000"/>
                </a:srgbClr>
              </a:buClr>
              <a:buSzPct val="70000"/>
            </a:pPr>
            <a:r>
              <a:rPr lang="en-US" sz="1950" b="1" noProof="1">
                <a:solidFill>
                  <a:srgbClr val="FBEEDC"/>
                </a:solidFill>
                <a:effectLst>
                  <a:outerShdw blurRad="38100" dist="38100" dir="2700000" algn="tl">
                    <a:srgbClr val="000000">
                      <a:alpha val="43137"/>
                    </a:srgbClr>
                  </a:outerShdw>
                </a:effectLst>
                <a:latin typeface="Consolas" pitchFamily="49" charset="0"/>
                <a:ea typeface=""/>
                <a:cs typeface="Consolas" pitchFamily="49" charset="0"/>
              </a:rPr>
              <a:t>EXISTS a</a:t>
            </a:r>
          </a:p>
          <a:p>
            <a:pPr defTabSz="914240" eaLnBrk="0" fontAlgn="auto" hangingPunct="0">
              <a:spcBef>
                <a:spcPts val="0"/>
              </a:spcBef>
              <a:spcAft>
                <a:spcPts val="0"/>
              </a:spcAft>
              <a:buClr>
                <a:srgbClr val="A19574">
                  <a:lumMod val="40000"/>
                  <a:lumOff val="60000"/>
                </a:srgbClr>
              </a:buClr>
              <a:buSzPct val="70000"/>
            </a:pPr>
            <a:r>
              <a:rPr lang="en-US" sz="1950" b="1" noProof="1">
                <a:solidFill>
                  <a:srgbClr val="FBEEC9">
                    <a:lumMod val="75000"/>
                  </a:srgbClr>
                </a:solidFill>
                <a:effectLst>
                  <a:outerShdw blurRad="38100" dist="38100" dir="2700000" algn="tl">
                    <a:srgbClr val="000000">
                      <a:alpha val="43137"/>
                    </a:srgbClr>
                  </a:outerShdw>
                </a:effectLst>
                <a:latin typeface="Consolas" pitchFamily="49" charset="0"/>
                <a:ea typeface=""/>
                <a:cs typeface="Consolas" pitchFamily="49" charset="0"/>
              </a:rPr>
              <a:t>(integer) 0</a:t>
            </a:r>
          </a:p>
        </p:txBody>
      </p:sp>
    </p:spTree>
    <p:extLst>
      <p:ext uri="{BB962C8B-B14F-4D97-AF65-F5344CB8AC3E}">
        <p14:creationId xmlns:p14="http://schemas.microsoft.com/office/powerpoint/2010/main" val="7755620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solidFill>
                  <a:prstClr val="white">
                    <a:tint val="75000"/>
                  </a:prstClr>
                </a:solidFill>
              </a:rPr>
              <a:pPr/>
              <a:t>45</a:t>
            </a:fld>
            <a:endParaRPr lang="en-US" dirty="0">
              <a:solidFill>
                <a:prstClr val="white">
                  <a:tint val="75000"/>
                </a:prstClr>
              </a:solidFill>
            </a:endParaRPr>
          </a:p>
        </p:txBody>
      </p:sp>
      <p:sp>
        <p:nvSpPr>
          <p:cNvPr id="4" name="Title 3"/>
          <p:cNvSpPr>
            <a:spLocks noGrp="1"/>
          </p:cNvSpPr>
          <p:nvPr>
            <p:ph type="title"/>
          </p:nvPr>
        </p:nvSpPr>
        <p:spPr/>
        <p:txBody>
          <a:bodyPr/>
          <a:lstStyle/>
          <a:p>
            <a:r>
              <a:rPr lang="en-US" dirty="0" smtClean="0"/>
              <a:t>Working with Hashes (Hash Tables)</a:t>
            </a:r>
            <a:endParaRPr lang="en-US" dirty="0"/>
          </a:p>
        </p:txBody>
      </p:sp>
      <p:sp>
        <p:nvSpPr>
          <p:cNvPr id="8" name="Content Placeholder 2"/>
          <p:cNvSpPr>
            <a:spLocks noGrp="1"/>
          </p:cNvSpPr>
          <p:nvPr>
            <p:ph idx="1"/>
          </p:nvPr>
        </p:nvSpPr>
        <p:spPr>
          <a:xfrm>
            <a:off x="144001" y="863341"/>
            <a:ext cx="8853617" cy="4177766"/>
          </a:xfrm>
        </p:spPr>
        <p:txBody>
          <a:bodyPr>
            <a:normAutofit/>
          </a:bodyPr>
          <a:lstStyle/>
          <a:p>
            <a:pPr>
              <a:lnSpc>
                <a:spcPct val="110000"/>
              </a:lnSpc>
            </a:pPr>
            <a:r>
              <a:rPr lang="en-US" sz="2400" b="1" dirty="0">
                <a:solidFill>
                  <a:schemeClr val="tx2">
                    <a:lumMod val="75000"/>
                  </a:schemeClr>
                </a:solidFill>
                <a:latin typeface="Consolas" panose="020B0609020204030204" pitchFamily="49" charset="0"/>
                <a:cs typeface="Consolas" panose="020B0609020204030204" pitchFamily="49" charset="0"/>
              </a:rPr>
              <a:t>HSET</a:t>
            </a:r>
            <a:r>
              <a:rPr lang="en-US" sz="2400" b="1" dirty="0">
                <a:solidFill>
                  <a:schemeClr val="tx2">
                    <a:lumMod val="75000"/>
                  </a:schemeClr>
                </a:solidFill>
                <a:cs typeface="Consolas" panose="020B0609020204030204" pitchFamily="49" charset="0"/>
              </a:rPr>
              <a:t> </a:t>
            </a:r>
            <a:r>
              <a:rPr lang="en-US" sz="2400" b="1" dirty="0">
                <a:solidFill>
                  <a:schemeClr val="tx2">
                    <a:lumMod val="75000"/>
                  </a:schemeClr>
                </a:solidFill>
                <a:latin typeface="Consolas" panose="020B0609020204030204" pitchFamily="49" charset="0"/>
                <a:cs typeface="Consolas" panose="020B0609020204030204" pitchFamily="49" charset="0"/>
              </a:rPr>
              <a:t>[key]</a:t>
            </a:r>
            <a:r>
              <a:rPr lang="en-US" sz="2400" b="1" dirty="0">
                <a:solidFill>
                  <a:schemeClr val="tx2">
                    <a:lumMod val="75000"/>
                  </a:schemeClr>
                </a:solidFill>
                <a:cs typeface="Consolas" panose="020B0609020204030204" pitchFamily="49" charset="0"/>
              </a:rPr>
              <a:t> </a:t>
            </a:r>
            <a:r>
              <a:rPr lang="en-US" sz="2400" b="1" dirty="0">
                <a:solidFill>
                  <a:schemeClr val="tx2">
                    <a:lumMod val="75000"/>
                  </a:schemeClr>
                </a:solidFill>
                <a:latin typeface="Consolas" panose="020B0609020204030204" pitchFamily="49" charset="0"/>
                <a:cs typeface="Consolas" panose="020B0609020204030204" pitchFamily="49" charset="0"/>
              </a:rPr>
              <a:t>[field]</a:t>
            </a:r>
            <a:r>
              <a:rPr lang="en-US" sz="2400" b="1" dirty="0">
                <a:solidFill>
                  <a:schemeClr val="tx2">
                    <a:lumMod val="75000"/>
                  </a:schemeClr>
                </a:solidFill>
                <a:cs typeface="Consolas" panose="020B0609020204030204" pitchFamily="49" charset="0"/>
              </a:rPr>
              <a:t> </a:t>
            </a:r>
            <a:r>
              <a:rPr lang="en-US" sz="2400" b="1" dirty="0">
                <a:solidFill>
                  <a:schemeClr val="tx2">
                    <a:lumMod val="75000"/>
                  </a:schemeClr>
                </a:solidFill>
                <a:latin typeface="Consolas" panose="020B0609020204030204" pitchFamily="49" charset="0"/>
                <a:cs typeface="Consolas" panose="020B0609020204030204" pitchFamily="49" charset="0"/>
              </a:rPr>
              <a:t>[value]</a:t>
            </a:r>
            <a:endParaRPr lang="en-US" sz="2400" dirty="0"/>
          </a:p>
          <a:p>
            <a:pPr lvl="1">
              <a:lnSpc>
                <a:spcPct val="110000"/>
              </a:lnSpc>
            </a:pPr>
            <a:r>
              <a:rPr lang="en-US" sz="2250" dirty="0"/>
              <a:t>Assigns a value for given field</a:t>
            </a:r>
          </a:p>
          <a:p>
            <a:pPr>
              <a:lnSpc>
                <a:spcPct val="110000"/>
              </a:lnSpc>
            </a:pPr>
            <a:r>
              <a:rPr lang="en-US" sz="2400" b="1" dirty="0">
                <a:solidFill>
                  <a:schemeClr val="tx2">
                    <a:lumMod val="75000"/>
                  </a:schemeClr>
                </a:solidFill>
                <a:latin typeface="Consolas" panose="020B0609020204030204" pitchFamily="49" charset="0"/>
                <a:cs typeface="Consolas" panose="020B0609020204030204" pitchFamily="49" charset="0"/>
              </a:rPr>
              <a:t>HKEYS</a:t>
            </a:r>
            <a:r>
              <a:rPr lang="en-US" sz="2400" b="1" dirty="0">
                <a:solidFill>
                  <a:schemeClr val="tx2">
                    <a:lumMod val="75000"/>
                  </a:schemeClr>
                </a:solidFill>
                <a:cs typeface="Consolas" panose="020B0609020204030204" pitchFamily="49" charset="0"/>
              </a:rPr>
              <a:t> </a:t>
            </a:r>
            <a:r>
              <a:rPr lang="en-US" sz="2400" b="1" dirty="0">
                <a:solidFill>
                  <a:schemeClr val="tx2">
                    <a:lumMod val="75000"/>
                  </a:schemeClr>
                </a:solidFill>
                <a:latin typeface="Consolas" panose="020B0609020204030204" pitchFamily="49" charset="0"/>
                <a:cs typeface="Consolas" panose="020B0609020204030204" pitchFamily="49" charset="0"/>
              </a:rPr>
              <a:t>[key]</a:t>
            </a:r>
            <a:endParaRPr lang="en-US" sz="2400" dirty="0"/>
          </a:p>
          <a:p>
            <a:pPr lvl="1">
              <a:lnSpc>
                <a:spcPct val="110000"/>
              </a:lnSpc>
            </a:pPr>
            <a:r>
              <a:rPr lang="en-US" sz="2250" dirty="0"/>
              <a:t>Returns the fields (keys) is in a hash</a:t>
            </a:r>
          </a:p>
          <a:p>
            <a:pPr>
              <a:lnSpc>
                <a:spcPct val="110000"/>
              </a:lnSpc>
            </a:pPr>
            <a:r>
              <a:rPr lang="en-US" sz="2400" b="1" dirty="0">
                <a:solidFill>
                  <a:schemeClr val="tx2">
                    <a:lumMod val="75000"/>
                  </a:schemeClr>
                </a:solidFill>
                <a:latin typeface="Consolas" panose="020B0609020204030204" pitchFamily="49" charset="0"/>
                <a:cs typeface="Consolas" panose="020B0609020204030204" pitchFamily="49" charset="0"/>
              </a:rPr>
              <a:t>HGET</a:t>
            </a:r>
            <a:r>
              <a:rPr lang="en-US" sz="2400" b="1" dirty="0">
                <a:solidFill>
                  <a:schemeClr val="tx2">
                    <a:lumMod val="75000"/>
                  </a:schemeClr>
                </a:solidFill>
                <a:cs typeface="Consolas" panose="020B0609020204030204" pitchFamily="49" charset="0"/>
              </a:rPr>
              <a:t> </a:t>
            </a:r>
            <a:r>
              <a:rPr lang="en-US" sz="2400" b="1" dirty="0">
                <a:solidFill>
                  <a:schemeClr val="tx2">
                    <a:lumMod val="75000"/>
                  </a:schemeClr>
                </a:solidFill>
                <a:latin typeface="Consolas" panose="020B0609020204030204" pitchFamily="49" charset="0"/>
                <a:cs typeface="Consolas" panose="020B0609020204030204" pitchFamily="49" charset="0"/>
              </a:rPr>
              <a:t>[key]</a:t>
            </a:r>
            <a:r>
              <a:rPr lang="en-US" sz="2400" b="1" dirty="0">
                <a:solidFill>
                  <a:schemeClr val="tx2">
                    <a:lumMod val="75000"/>
                  </a:schemeClr>
                </a:solidFill>
                <a:cs typeface="Consolas" panose="020B0609020204030204" pitchFamily="49" charset="0"/>
              </a:rPr>
              <a:t> </a:t>
            </a:r>
            <a:r>
              <a:rPr lang="en-US" sz="2400" b="1" dirty="0">
                <a:solidFill>
                  <a:schemeClr val="tx2">
                    <a:lumMod val="75000"/>
                  </a:schemeClr>
                </a:solidFill>
                <a:latin typeface="Consolas" panose="020B0609020204030204" pitchFamily="49" charset="0"/>
                <a:cs typeface="Consolas" panose="020B0609020204030204" pitchFamily="49" charset="0"/>
              </a:rPr>
              <a:t>[field]</a:t>
            </a:r>
            <a:endParaRPr lang="en-US" sz="2400" dirty="0"/>
          </a:p>
          <a:p>
            <a:pPr lvl="1">
              <a:lnSpc>
                <a:spcPct val="110000"/>
              </a:lnSpc>
            </a:pPr>
            <a:r>
              <a:rPr lang="en-US" sz="2250" dirty="0"/>
              <a:t>Returns a value by fields from a hash</a:t>
            </a:r>
          </a:p>
          <a:p>
            <a:pPr>
              <a:lnSpc>
                <a:spcPct val="110000"/>
              </a:lnSpc>
            </a:pPr>
            <a:r>
              <a:rPr lang="en-US" sz="2400" b="1" dirty="0">
                <a:solidFill>
                  <a:schemeClr val="tx2">
                    <a:lumMod val="75000"/>
                  </a:schemeClr>
                </a:solidFill>
                <a:latin typeface="Consolas" panose="020B0609020204030204" pitchFamily="49" charset="0"/>
                <a:cs typeface="Consolas" panose="020B0609020204030204" pitchFamily="49" charset="0"/>
              </a:rPr>
              <a:t>HDEL</a:t>
            </a:r>
            <a:r>
              <a:rPr lang="en-US" sz="2400" b="1" dirty="0">
                <a:solidFill>
                  <a:schemeClr val="tx2">
                    <a:lumMod val="75000"/>
                  </a:schemeClr>
                </a:solidFill>
                <a:cs typeface="Consolas" panose="020B0609020204030204" pitchFamily="49" charset="0"/>
              </a:rPr>
              <a:t> </a:t>
            </a:r>
            <a:r>
              <a:rPr lang="en-US" sz="2400" b="1" dirty="0">
                <a:solidFill>
                  <a:schemeClr val="tx2">
                    <a:lumMod val="75000"/>
                  </a:schemeClr>
                </a:solidFill>
                <a:latin typeface="Consolas" panose="020B0609020204030204" pitchFamily="49" charset="0"/>
                <a:cs typeface="Consolas" panose="020B0609020204030204" pitchFamily="49" charset="0"/>
              </a:rPr>
              <a:t>[key]</a:t>
            </a:r>
            <a:r>
              <a:rPr lang="en-US" sz="2400" b="1" dirty="0">
                <a:solidFill>
                  <a:schemeClr val="tx2">
                    <a:lumMod val="75000"/>
                  </a:schemeClr>
                </a:solidFill>
                <a:cs typeface="Consolas" panose="020B0609020204030204" pitchFamily="49" charset="0"/>
              </a:rPr>
              <a:t> </a:t>
            </a:r>
            <a:r>
              <a:rPr lang="en-US" sz="2400" b="1" dirty="0">
                <a:solidFill>
                  <a:schemeClr val="tx2">
                    <a:lumMod val="75000"/>
                  </a:schemeClr>
                </a:solidFill>
                <a:latin typeface="Consolas" panose="020B0609020204030204" pitchFamily="49" charset="0"/>
                <a:cs typeface="Consolas" panose="020B0609020204030204" pitchFamily="49" charset="0"/>
              </a:rPr>
              <a:t>[field]</a:t>
            </a:r>
            <a:endParaRPr lang="en-US" sz="2400" dirty="0"/>
          </a:p>
          <a:p>
            <a:pPr lvl="1">
              <a:lnSpc>
                <a:spcPct val="110000"/>
              </a:lnSpc>
            </a:pPr>
            <a:r>
              <a:rPr lang="en-US" sz="2250" dirty="0"/>
              <a:t>Deletes a fields from a hash</a:t>
            </a:r>
          </a:p>
        </p:txBody>
      </p:sp>
      <p:sp>
        <p:nvSpPr>
          <p:cNvPr id="9" name="Rectangle 8"/>
          <p:cNvSpPr>
            <a:spLocks noChangeArrowheads="1"/>
          </p:cNvSpPr>
          <p:nvPr/>
        </p:nvSpPr>
        <p:spPr bwMode="auto">
          <a:xfrm>
            <a:off x="5314950" y="968782"/>
            <a:ext cx="3257550" cy="3854901"/>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defTabSz="914240" eaLnBrk="0" fontAlgn="auto" hangingPunct="0">
              <a:spcBef>
                <a:spcPts val="0"/>
              </a:spcBef>
              <a:spcAft>
                <a:spcPts val="0"/>
              </a:spcAft>
              <a:buClr>
                <a:srgbClr val="A19574">
                  <a:lumMod val="40000"/>
                  <a:lumOff val="60000"/>
                </a:srgbClr>
              </a:buClr>
              <a:buSzPct val="70000"/>
            </a:pPr>
            <a:r>
              <a:rPr lang="en-US" sz="1950" b="1" noProof="1">
                <a:solidFill>
                  <a:srgbClr val="FBEEDC"/>
                </a:solidFill>
                <a:effectLst>
                  <a:outerShdw blurRad="38100" dist="38100" dir="2700000" algn="tl">
                    <a:srgbClr val="000000">
                      <a:alpha val="43137"/>
                    </a:srgbClr>
                  </a:outerShdw>
                </a:effectLst>
                <a:latin typeface="Consolas" pitchFamily="49" charset="0"/>
                <a:ea typeface=""/>
                <a:cs typeface="Consolas" pitchFamily="49" charset="0"/>
              </a:rPr>
              <a:t>HSET user name "peter"</a:t>
            </a:r>
          </a:p>
          <a:p>
            <a:pPr defTabSz="914240" eaLnBrk="0" fontAlgn="auto" hangingPunct="0">
              <a:spcBef>
                <a:spcPts val="0"/>
              </a:spcBef>
              <a:spcAft>
                <a:spcPts val="0"/>
              </a:spcAft>
              <a:buClr>
                <a:srgbClr val="A19574">
                  <a:lumMod val="40000"/>
                  <a:lumOff val="60000"/>
                </a:srgbClr>
              </a:buClr>
              <a:buSzPct val="70000"/>
            </a:pPr>
            <a:r>
              <a:rPr lang="en-US" sz="1950" b="1" noProof="1">
                <a:solidFill>
                  <a:srgbClr val="FBEEC9">
                    <a:lumMod val="75000"/>
                  </a:srgbClr>
                </a:solidFill>
                <a:effectLst>
                  <a:outerShdw blurRad="38100" dist="38100" dir="2700000" algn="tl">
                    <a:srgbClr val="000000">
                      <a:alpha val="43137"/>
                    </a:srgbClr>
                  </a:outerShdw>
                </a:effectLst>
                <a:latin typeface="Consolas" pitchFamily="49" charset="0"/>
                <a:ea typeface=""/>
                <a:cs typeface="Consolas" pitchFamily="49" charset="0"/>
              </a:rPr>
              <a:t>(integer) 1</a:t>
            </a:r>
          </a:p>
          <a:p>
            <a:pPr defTabSz="914240" eaLnBrk="0" fontAlgn="auto" hangingPunct="0">
              <a:spcBef>
                <a:spcPts val="900"/>
              </a:spcBef>
              <a:spcAft>
                <a:spcPts val="0"/>
              </a:spcAft>
              <a:buClr>
                <a:srgbClr val="A19574">
                  <a:lumMod val="40000"/>
                  <a:lumOff val="60000"/>
                </a:srgbClr>
              </a:buClr>
              <a:buSzPct val="70000"/>
            </a:pPr>
            <a:r>
              <a:rPr lang="en-US" sz="1950" b="1" noProof="1">
                <a:solidFill>
                  <a:srgbClr val="FBEEDC"/>
                </a:solidFill>
                <a:effectLst>
                  <a:outerShdw blurRad="38100" dist="38100" dir="2700000" algn="tl">
                    <a:srgbClr val="000000">
                      <a:alpha val="43137"/>
                    </a:srgbClr>
                  </a:outerShdw>
                </a:effectLst>
                <a:latin typeface="Consolas" pitchFamily="49" charset="0"/>
                <a:ea typeface=""/>
                <a:cs typeface="Consolas" pitchFamily="49" charset="0"/>
              </a:rPr>
              <a:t>HSET user age 23</a:t>
            </a:r>
          </a:p>
          <a:p>
            <a:pPr defTabSz="914240" eaLnBrk="0" fontAlgn="auto" hangingPunct="0">
              <a:spcBef>
                <a:spcPts val="0"/>
              </a:spcBef>
              <a:spcAft>
                <a:spcPts val="0"/>
              </a:spcAft>
              <a:buClr>
                <a:srgbClr val="A19574">
                  <a:lumMod val="40000"/>
                  <a:lumOff val="60000"/>
                </a:srgbClr>
              </a:buClr>
              <a:buSzPct val="70000"/>
            </a:pPr>
            <a:r>
              <a:rPr lang="en-US" sz="1950" b="1" noProof="1">
                <a:solidFill>
                  <a:srgbClr val="FBEEC9">
                    <a:lumMod val="75000"/>
                  </a:srgbClr>
                </a:solidFill>
                <a:effectLst>
                  <a:outerShdw blurRad="38100" dist="38100" dir="2700000" algn="tl">
                    <a:srgbClr val="000000">
                      <a:alpha val="43137"/>
                    </a:srgbClr>
                  </a:outerShdw>
                </a:effectLst>
                <a:latin typeface="Consolas" pitchFamily="49" charset="0"/>
                <a:ea typeface=""/>
                <a:cs typeface="Consolas" pitchFamily="49" charset="0"/>
              </a:rPr>
              <a:t>(integer) 1</a:t>
            </a:r>
          </a:p>
          <a:p>
            <a:pPr defTabSz="914240" eaLnBrk="0" fontAlgn="auto" hangingPunct="0">
              <a:spcBef>
                <a:spcPts val="900"/>
              </a:spcBef>
              <a:spcAft>
                <a:spcPts val="0"/>
              </a:spcAft>
              <a:buClr>
                <a:srgbClr val="A19574">
                  <a:lumMod val="40000"/>
                  <a:lumOff val="60000"/>
                </a:srgbClr>
              </a:buClr>
              <a:buSzPct val="70000"/>
            </a:pPr>
            <a:r>
              <a:rPr lang="en-US" sz="1950" b="1" noProof="1">
                <a:solidFill>
                  <a:srgbClr val="FBEEDC"/>
                </a:solidFill>
                <a:effectLst>
                  <a:outerShdw blurRad="38100" dist="38100" dir="2700000" algn="tl">
                    <a:srgbClr val="000000">
                      <a:alpha val="43137"/>
                    </a:srgbClr>
                  </a:outerShdw>
                </a:effectLst>
                <a:latin typeface="Consolas" pitchFamily="49" charset="0"/>
                <a:ea typeface=""/>
                <a:cs typeface="Consolas" pitchFamily="49" charset="0"/>
              </a:rPr>
              <a:t>HKEYS user</a:t>
            </a:r>
          </a:p>
          <a:p>
            <a:pPr defTabSz="914240" eaLnBrk="0" fontAlgn="auto" hangingPunct="0">
              <a:spcBef>
                <a:spcPts val="0"/>
              </a:spcBef>
              <a:spcAft>
                <a:spcPts val="0"/>
              </a:spcAft>
              <a:buClr>
                <a:srgbClr val="A19574">
                  <a:lumMod val="40000"/>
                  <a:lumOff val="60000"/>
                </a:srgbClr>
              </a:buClr>
              <a:buSzPct val="70000"/>
            </a:pPr>
            <a:r>
              <a:rPr lang="en-US" sz="1950" b="1" noProof="1">
                <a:solidFill>
                  <a:srgbClr val="FBEEC9">
                    <a:lumMod val="75000"/>
                  </a:srgbClr>
                </a:solidFill>
                <a:effectLst>
                  <a:outerShdw blurRad="38100" dist="38100" dir="2700000" algn="tl">
                    <a:srgbClr val="000000">
                      <a:alpha val="43137"/>
                    </a:srgbClr>
                  </a:outerShdw>
                </a:effectLst>
                <a:latin typeface="Consolas" pitchFamily="49" charset="0"/>
                <a:ea typeface=""/>
                <a:cs typeface="Consolas" pitchFamily="49" charset="0"/>
              </a:rPr>
              <a:t>1) "name"</a:t>
            </a:r>
          </a:p>
          <a:p>
            <a:pPr defTabSz="914240" eaLnBrk="0" fontAlgn="auto" hangingPunct="0">
              <a:spcBef>
                <a:spcPts val="0"/>
              </a:spcBef>
              <a:spcAft>
                <a:spcPts val="0"/>
              </a:spcAft>
              <a:buClr>
                <a:srgbClr val="A19574">
                  <a:lumMod val="40000"/>
                  <a:lumOff val="60000"/>
                </a:srgbClr>
              </a:buClr>
              <a:buSzPct val="70000"/>
            </a:pPr>
            <a:r>
              <a:rPr lang="en-US" sz="1950" b="1" noProof="1">
                <a:solidFill>
                  <a:srgbClr val="FBEEC9">
                    <a:lumMod val="75000"/>
                  </a:srgbClr>
                </a:solidFill>
                <a:effectLst>
                  <a:outerShdw blurRad="38100" dist="38100" dir="2700000" algn="tl">
                    <a:srgbClr val="000000">
                      <a:alpha val="43137"/>
                    </a:srgbClr>
                  </a:outerShdw>
                </a:effectLst>
                <a:latin typeface="Consolas" pitchFamily="49" charset="0"/>
                <a:ea typeface=""/>
                <a:cs typeface="Consolas" pitchFamily="49" charset="0"/>
              </a:rPr>
              <a:t>2) "age"</a:t>
            </a:r>
          </a:p>
          <a:p>
            <a:pPr defTabSz="914240" eaLnBrk="0" fontAlgn="auto" hangingPunct="0">
              <a:spcBef>
                <a:spcPts val="900"/>
              </a:spcBef>
              <a:spcAft>
                <a:spcPts val="0"/>
              </a:spcAft>
              <a:buClr>
                <a:srgbClr val="A19574">
                  <a:lumMod val="40000"/>
                  <a:lumOff val="60000"/>
                </a:srgbClr>
              </a:buClr>
              <a:buSzPct val="70000"/>
            </a:pPr>
            <a:r>
              <a:rPr lang="en-US" sz="1950" b="1" noProof="1">
                <a:solidFill>
                  <a:srgbClr val="FBEEDC"/>
                </a:solidFill>
                <a:effectLst>
                  <a:outerShdw blurRad="38100" dist="38100" dir="2700000" algn="tl">
                    <a:srgbClr val="000000">
                      <a:alpha val="43137"/>
                    </a:srgbClr>
                  </a:outerShdw>
                </a:effectLst>
                <a:latin typeface="Consolas" pitchFamily="49" charset="0"/>
                <a:ea typeface=""/>
                <a:cs typeface="Consolas" pitchFamily="49" charset="0"/>
              </a:rPr>
              <a:t>HGET user age</a:t>
            </a:r>
          </a:p>
          <a:p>
            <a:pPr defTabSz="914240" eaLnBrk="0" fontAlgn="auto" hangingPunct="0">
              <a:spcBef>
                <a:spcPts val="0"/>
              </a:spcBef>
              <a:spcAft>
                <a:spcPts val="0"/>
              </a:spcAft>
              <a:buClr>
                <a:srgbClr val="A19574">
                  <a:lumMod val="40000"/>
                  <a:lumOff val="60000"/>
                </a:srgbClr>
              </a:buClr>
              <a:buSzPct val="70000"/>
            </a:pPr>
            <a:r>
              <a:rPr lang="en-US" sz="1950" b="1" noProof="1">
                <a:solidFill>
                  <a:srgbClr val="FBEEC9">
                    <a:lumMod val="75000"/>
                  </a:srgbClr>
                </a:solidFill>
                <a:effectLst>
                  <a:outerShdw blurRad="38100" dist="38100" dir="2700000" algn="tl">
                    <a:srgbClr val="000000">
                      <a:alpha val="43137"/>
                    </a:srgbClr>
                  </a:outerShdw>
                </a:effectLst>
                <a:latin typeface="Consolas" pitchFamily="49" charset="0"/>
                <a:ea typeface=""/>
                <a:cs typeface="Consolas" pitchFamily="49" charset="0"/>
              </a:rPr>
              <a:t>"23"</a:t>
            </a:r>
          </a:p>
          <a:p>
            <a:pPr defTabSz="914240" eaLnBrk="0" fontAlgn="auto" hangingPunct="0">
              <a:spcBef>
                <a:spcPts val="900"/>
              </a:spcBef>
              <a:spcAft>
                <a:spcPts val="0"/>
              </a:spcAft>
              <a:buClr>
                <a:srgbClr val="A19574">
                  <a:lumMod val="40000"/>
                  <a:lumOff val="60000"/>
                </a:srgbClr>
              </a:buClr>
              <a:buSzPct val="70000"/>
            </a:pPr>
            <a:r>
              <a:rPr lang="en-US" sz="1950" b="1" noProof="1">
                <a:solidFill>
                  <a:srgbClr val="FBEEDC"/>
                </a:solidFill>
                <a:effectLst>
                  <a:outerShdw blurRad="38100" dist="38100" dir="2700000" algn="tl">
                    <a:srgbClr val="000000">
                      <a:alpha val="43137"/>
                    </a:srgbClr>
                  </a:outerShdw>
                </a:effectLst>
                <a:latin typeface="Consolas" pitchFamily="49" charset="0"/>
                <a:ea typeface=""/>
                <a:cs typeface="Consolas" pitchFamily="49" charset="0"/>
              </a:rPr>
              <a:t>HDEL user age</a:t>
            </a:r>
          </a:p>
          <a:p>
            <a:pPr defTabSz="914240" eaLnBrk="0" fontAlgn="auto" hangingPunct="0">
              <a:spcBef>
                <a:spcPts val="0"/>
              </a:spcBef>
              <a:spcAft>
                <a:spcPts val="0"/>
              </a:spcAft>
              <a:buClr>
                <a:srgbClr val="A19574">
                  <a:lumMod val="40000"/>
                  <a:lumOff val="60000"/>
                </a:srgbClr>
              </a:buClr>
              <a:buSzPct val="70000"/>
            </a:pPr>
            <a:r>
              <a:rPr lang="en-US" sz="1950" b="1" noProof="1">
                <a:solidFill>
                  <a:srgbClr val="FBEEC9">
                    <a:lumMod val="75000"/>
                  </a:srgbClr>
                </a:solidFill>
                <a:effectLst>
                  <a:outerShdw blurRad="38100" dist="38100" dir="2700000" algn="tl">
                    <a:srgbClr val="000000">
                      <a:alpha val="43137"/>
                    </a:srgbClr>
                  </a:outerShdw>
                </a:effectLst>
                <a:latin typeface="Consolas" pitchFamily="49" charset="0"/>
                <a:ea typeface=""/>
                <a:cs typeface="Consolas" pitchFamily="49" charset="0"/>
              </a:rPr>
              <a:t>(integer) 1</a:t>
            </a:r>
          </a:p>
        </p:txBody>
      </p:sp>
    </p:spTree>
    <p:extLst>
      <p:ext uri="{BB962C8B-B14F-4D97-AF65-F5344CB8AC3E}">
        <p14:creationId xmlns:p14="http://schemas.microsoft.com/office/powerpoint/2010/main" val="17935913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solidFill>
                  <a:prstClr val="white">
                    <a:tint val="75000"/>
                  </a:prstClr>
                </a:solidFill>
              </a:rPr>
              <a:pPr/>
              <a:t>46</a:t>
            </a:fld>
            <a:endParaRPr lang="en-US" dirty="0">
              <a:solidFill>
                <a:prstClr val="white">
                  <a:tint val="75000"/>
                </a:prstClr>
              </a:solidFill>
            </a:endParaRPr>
          </a:p>
        </p:txBody>
      </p:sp>
      <p:sp>
        <p:nvSpPr>
          <p:cNvPr id="4" name="Title 3"/>
          <p:cNvSpPr>
            <a:spLocks noGrp="1"/>
          </p:cNvSpPr>
          <p:nvPr>
            <p:ph type="title"/>
          </p:nvPr>
        </p:nvSpPr>
        <p:spPr/>
        <p:txBody>
          <a:bodyPr/>
          <a:lstStyle/>
          <a:p>
            <a:r>
              <a:rPr lang="en-US" dirty="0" smtClean="0"/>
              <a:t>Working with Lists</a:t>
            </a:r>
            <a:endParaRPr lang="en-US" dirty="0"/>
          </a:p>
        </p:txBody>
      </p:sp>
      <p:sp>
        <p:nvSpPr>
          <p:cNvPr id="8" name="Content Placeholder 2"/>
          <p:cNvSpPr>
            <a:spLocks noGrp="1"/>
          </p:cNvSpPr>
          <p:nvPr>
            <p:ph idx="1"/>
          </p:nvPr>
        </p:nvSpPr>
        <p:spPr>
          <a:xfrm>
            <a:off x="144001" y="863341"/>
            <a:ext cx="8853617" cy="4177766"/>
          </a:xfrm>
        </p:spPr>
        <p:txBody>
          <a:bodyPr>
            <a:normAutofit/>
          </a:bodyPr>
          <a:lstStyle/>
          <a:p>
            <a:pPr>
              <a:lnSpc>
                <a:spcPct val="110000"/>
              </a:lnSpc>
            </a:pPr>
            <a:r>
              <a:rPr lang="en-US" sz="2400" b="1" dirty="0">
                <a:solidFill>
                  <a:schemeClr val="tx2">
                    <a:lumMod val="75000"/>
                  </a:schemeClr>
                </a:solidFill>
                <a:latin typeface="Consolas" panose="020B0609020204030204" pitchFamily="49" charset="0"/>
                <a:cs typeface="Consolas" panose="020B0609020204030204" pitchFamily="49" charset="0"/>
              </a:rPr>
              <a:t>RPUSH</a:t>
            </a:r>
            <a:r>
              <a:rPr lang="en-US" sz="2400" b="1" dirty="0">
                <a:solidFill>
                  <a:schemeClr val="tx2">
                    <a:lumMod val="75000"/>
                  </a:schemeClr>
                </a:solidFill>
                <a:cs typeface="Consolas" panose="020B0609020204030204" pitchFamily="49" charset="0"/>
              </a:rPr>
              <a:t> </a:t>
            </a:r>
            <a:r>
              <a:rPr lang="en-US" sz="2400" dirty="0"/>
              <a:t>/</a:t>
            </a:r>
            <a:r>
              <a:rPr lang="en-US" sz="2400" b="1" dirty="0">
                <a:solidFill>
                  <a:schemeClr val="tx2">
                    <a:lumMod val="75000"/>
                  </a:schemeClr>
                </a:solidFill>
                <a:cs typeface="Consolas" panose="020B0609020204030204" pitchFamily="49" charset="0"/>
              </a:rPr>
              <a:t> </a:t>
            </a:r>
            <a:r>
              <a:rPr lang="en-US" sz="2400" b="1" dirty="0">
                <a:solidFill>
                  <a:schemeClr val="tx2">
                    <a:lumMod val="75000"/>
                  </a:schemeClr>
                </a:solidFill>
                <a:latin typeface="Consolas" panose="020B0609020204030204" pitchFamily="49" charset="0"/>
                <a:cs typeface="Consolas" panose="020B0609020204030204" pitchFamily="49" charset="0"/>
              </a:rPr>
              <a:t>LPUSH</a:t>
            </a:r>
            <a:r>
              <a:rPr lang="en-US" sz="2400" b="1" dirty="0">
                <a:solidFill>
                  <a:schemeClr val="tx2">
                    <a:lumMod val="75000"/>
                  </a:schemeClr>
                </a:solidFill>
                <a:cs typeface="Consolas" panose="020B0609020204030204" pitchFamily="49" charset="0"/>
              </a:rPr>
              <a:t> </a:t>
            </a:r>
            <a:r>
              <a:rPr lang="en-US" sz="2400" b="1" dirty="0">
                <a:solidFill>
                  <a:schemeClr val="tx2">
                    <a:lumMod val="75000"/>
                  </a:schemeClr>
                </a:solidFill>
                <a:latin typeface="Consolas" panose="020B0609020204030204" pitchFamily="49" charset="0"/>
                <a:cs typeface="Consolas" panose="020B0609020204030204" pitchFamily="49" charset="0"/>
              </a:rPr>
              <a:t>[list]</a:t>
            </a:r>
            <a:r>
              <a:rPr lang="en-US" sz="2400" b="1" dirty="0">
                <a:solidFill>
                  <a:schemeClr val="tx2">
                    <a:lumMod val="75000"/>
                  </a:schemeClr>
                </a:solidFill>
                <a:cs typeface="Consolas" panose="020B0609020204030204" pitchFamily="49" charset="0"/>
              </a:rPr>
              <a:t> </a:t>
            </a:r>
            <a:r>
              <a:rPr lang="en-US" sz="2400" b="1" dirty="0">
                <a:solidFill>
                  <a:schemeClr val="tx2">
                    <a:lumMod val="75000"/>
                  </a:schemeClr>
                </a:solidFill>
                <a:latin typeface="Consolas" panose="020B0609020204030204" pitchFamily="49" charset="0"/>
                <a:cs typeface="Consolas" panose="020B0609020204030204" pitchFamily="49" charset="0"/>
              </a:rPr>
              <a:t>[value]</a:t>
            </a:r>
            <a:endParaRPr lang="en-US" sz="2400" dirty="0"/>
          </a:p>
          <a:p>
            <a:pPr lvl="1">
              <a:lnSpc>
                <a:spcPct val="110000"/>
              </a:lnSpc>
            </a:pPr>
            <a:r>
              <a:rPr lang="en-US" sz="2250" dirty="0"/>
              <a:t>Appends / prepend an value to a list</a:t>
            </a:r>
          </a:p>
          <a:p>
            <a:pPr>
              <a:lnSpc>
                <a:spcPct val="110000"/>
              </a:lnSpc>
            </a:pPr>
            <a:r>
              <a:rPr lang="en-US" sz="2400" b="1" dirty="0">
                <a:solidFill>
                  <a:schemeClr val="tx2">
                    <a:lumMod val="75000"/>
                  </a:schemeClr>
                </a:solidFill>
                <a:latin typeface="Consolas" panose="020B0609020204030204" pitchFamily="49" charset="0"/>
                <a:cs typeface="Consolas" panose="020B0609020204030204" pitchFamily="49" charset="0"/>
              </a:rPr>
              <a:t>LINDEX</a:t>
            </a:r>
            <a:r>
              <a:rPr lang="en-US" sz="2400" b="1" dirty="0">
                <a:solidFill>
                  <a:schemeClr val="tx2">
                    <a:lumMod val="75000"/>
                  </a:schemeClr>
                </a:solidFill>
                <a:cs typeface="Consolas" panose="020B0609020204030204" pitchFamily="49" charset="0"/>
              </a:rPr>
              <a:t> </a:t>
            </a:r>
            <a:r>
              <a:rPr lang="en-US" sz="2400" b="1" dirty="0">
                <a:solidFill>
                  <a:schemeClr val="tx2">
                    <a:lumMod val="75000"/>
                  </a:schemeClr>
                </a:solidFill>
                <a:latin typeface="Consolas" panose="020B0609020204030204" pitchFamily="49" charset="0"/>
                <a:cs typeface="Consolas" panose="020B0609020204030204" pitchFamily="49" charset="0"/>
              </a:rPr>
              <a:t>[list]</a:t>
            </a:r>
            <a:r>
              <a:rPr lang="en-US" sz="2400" b="1" dirty="0">
                <a:solidFill>
                  <a:schemeClr val="tx2">
                    <a:lumMod val="75000"/>
                  </a:schemeClr>
                </a:solidFill>
                <a:cs typeface="Consolas" panose="020B0609020204030204" pitchFamily="49" charset="0"/>
              </a:rPr>
              <a:t> </a:t>
            </a:r>
            <a:r>
              <a:rPr lang="en-US" sz="2400" b="1" dirty="0">
                <a:solidFill>
                  <a:schemeClr val="tx2">
                    <a:lumMod val="75000"/>
                  </a:schemeClr>
                </a:solidFill>
                <a:latin typeface="Consolas" panose="020B0609020204030204" pitchFamily="49" charset="0"/>
                <a:cs typeface="Consolas" panose="020B0609020204030204" pitchFamily="49" charset="0"/>
              </a:rPr>
              <a:t>[index]</a:t>
            </a:r>
            <a:endParaRPr lang="en-US" sz="2400" dirty="0"/>
          </a:p>
          <a:p>
            <a:pPr lvl="1">
              <a:lnSpc>
                <a:spcPct val="110000"/>
              </a:lnSpc>
            </a:pPr>
            <a:r>
              <a:rPr lang="en-US" sz="2250" dirty="0"/>
              <a:t>Returns a value given index in a list</a:t>
            </a:r>
          </a:p>
          <a:p>
            <a:pPr>
              <a:lnSpc>
                <a:spcPct val="110000"/>
              </a:lnSpc>
            </a:pPr>
            <a:r>
              <a:rPr lang="en-US" sz="2400" b="1" dirty="0">
                <a:solidFill>
                  <a:schemeClr val="tx2">
                    <a:lumMod val="75000"/>
                  </a:schemeClr>
                </a:solidFill>
                <a:latin typeface="Consolas" panose="020B0609020204030204" pitchFamily="49" charset="0"/>
                <a:cs typeface="Consolas" panose="020B0609020204030204" pitchFamily="49" charset="0"/>
              </a:rPr>
              <a:t>LLEN</a:t>
            </a:r>
            <a:r>
              <a:rPr lang="en-US" sz="2400" b="1" dirty="0">
                <a:solidFill>
                  <a:schemeClr val="tx2">
                    <a:lumMod val="75000"/>
                  </a:schemeClr>
                </a:solidFill>
                <a:cs typeface="Consolas" panose="020B0609020204030204" pitchFamily="49" charset="0"/>
              </a:rPr>
              <a:t> </a:t>
            </a:r>
            <a:r>
              <a:rPr lang="en-US" sz="2400" b="1" dirty="0">
                <a:solidFill>
                  <a:schemeClr val="tx2">
                    <a:lumMod val="75000"/>
                  </a:schemeClr>
                </a:solidFill>
                <a:latin typeface="Consolas" panose="020B0609020204030204" pitchFamily="49" charset="0"/>
                <a:cs typeface="Consolas" panose="020B0609020204030204" pitchFamily="49" charset="0"/>
              </a:rPr>
              <a:t>[list]</a:t>
            </a:r>
            <a:endParaRPr lang="en-US" sz="2400" dirty="0"/>
          </a:p>
          <a:p>
            <a:pPr lvl="1">
              <a:lnSpc>
                <a:spcPct val="110000"/>
              </a:lnSpc>
            </a:pPr>
            <a:r>
              <a:rPr lang="en-US" sz="2250" dirty="0"/>
              <a:t>Returns the length of a list</a:t>
            </a:r>
          </a:p>
          <a:p>
            <a:pPr>
              <a:lnSpc>
                <a:spcPct val="110000"/>
              </a:lnSpc>
            </a:pPr>
            <a:r>
              <a:rPr lang="en-US" sz="2400" b="1" dirty="0">
                <a:solidFill>
                  <a:schemeClr val="tx2">
                    <a:lumMod val="75000"/>
                  </a:schemeClr>
                </a:solidFill>
                <a:latin typeface="Consolas" panose="020B0609020204030204" pitchFamily="49" charset="0"/>
                <a:cs typeface="Consolas" panose="020B0609020204030204" pitchFamily="49" charset="0"/>
              </a:rPr>
              <a:t>LRANGE</a:t>
            </a:r>
            <a:r>
              <a:rPr lang="en-US" sz="2400" b="1" dirty="0">
                <a:solidFill>
                  <a:schemeClr val="tx2">
                    <a:lumMod val="75000"/>
                  </a:schemeClr>
                </a:solidFill>
                <a:cs typeface="Consolas" panose="020B0609020204030204" pitchFamily="49" charset="0"/>
              </a:rPr>
              <a:t> </a:t>
            </a:r>
            <a:r>
              <a:rPr lang="en-US" sz="2400" b="1" dirty="0">
                <a:solidFill>
                  <a:schemeClr val="tx2">
                    <a:lumMod val="75000"/>
                  </a:schemeClr>
                </a:solidFill>
                <a:latin typeface="Consolas" panose="020B0609020204030204" pitchFamily="49" charset="0"/>
                <a:cs typeface="Consolas" panose="020B0609020204030204" pitchFamily="49" charset="0"/>
              </a:rPr>
              <a:t>[list]</a:t>
            </a:r>
            <a:r>
              <a:rPr lang="en-US" sz="2400" b="1" dirty="0">
                <a:solidFill>
                  <a:schemeClr val="tx2">
                    <a:lumMod val="75000"/>
                  </a:schemeClr>
                </a:solidFill>
                <a:cs typeface="Consolas" panose="020B0609020204030204" pitchFamily="49" charset="0"/>
              </a:rPr>
              <a:t> </a:t>
            </a:r>
            <a:r>
              <a:rPr lang="en-US" sz="2400" b="1" dirty="0">
                <a:solidFill>
                  <a:schemeClr val="tx2">
                    <a:lumMod val="75000"/>
                  </a:schemeClr>
                </a:solidFill>
                <a:latin typeface="Consolas" panose="020B0609020204030204" pitchFamily="49" charset="0"/>
                <a:cs typeface="Consolas" panose="020B0609020204030204" pitchFamily="49" charset="0"/>
              </a:rPr>
              <a:t>[start]</a:t>
            </a:r>
            <a:r>
              <a:rPr lang="en-US" sz="2400" b="1" dirty="0">
                <a:solidFill>
                  <a:schemeClr val="tx2">
                    <a:lumMod val="75000"/>
                  </a:schemeClr>
                </a:solidFill>
                <a:cs typeface="Consolas" panose="020B0609020204030204" pitchFamily="49" charset="0"/>
              </a:rPr>
              <a:t> </a:t>
            </a:r>
            <a:r>
              <a:rPr lang="en-US" sz="2400" b="1" dirty="0">
                <a:solidFill>
                  <a:schemeClr val="tx2">
                    <a:lumMod val="75000"/>
                  </a:schemeClr>
                </a:solidFill>
                <a:latin typeface="Consolas" panose="020B0609020204030204" pitchFamily="49" charset="0"/>
                <a:cs typeface="Consolas" panose="020B0609020204030204" pitchFamily="49" charset="0"/>
              </a:rPr>
              <a:t>[count]</a:t>
            </a:r>
            <a:endParaRPr lang="en-US" sz="2400" dirty="0"/>
          </a:p>
          <a:p>
            <a:pPr lvl="1">
              <a:lnSpc>
                <a:spcPct val="110000"/>
              </a:lnSpc>
            </a:pPr>
            <a:r>
              <a:rPr lang="en-US" sz="2250" dirty="0"/>
              <a:t>Returns a sub-list (range of values)</a:t>
            </a:r>
          </a:p>
          <a:p>
            <a:pPr lvl="1">
              <a:lnSpc>
                <a:spcPct val="110000"/>
              </a:lnSpc>
            </a:pPr>
            <a:endParaRPr lang="en-US" sz="2100" dirty="0"/>
          </a:p>
        </p:txBody>
      </p:sp>
      <p:sp>
        <p:nvSpPr>
          <p:cNvPr id="9" name="Rectangle 8"/>
          <p:cNvSpPr>
            <a:spLocks noChangeArrowheads="1"/>
          </p:cNvSpPr>
          <p:nvPr/>
        </p:nvSpPr>
        <p:spPr bwMode="auto">
          <a:xfrm>
            <a:off x="5314950" y="968782"/>
            <a:ext cx="3257550" cy="3854901"/>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defTabSz="914240" eaLnBrk="0" fontAlgn="auto" hangingPunct="0">
              <a:spcBef>
                <a:spcPts val="0"/>
              </a:spcBef>
              <a:spcAft>
                <a:spcPts val="0"/>
              </a:spcAft>
              <a:buClr>
                <a:srgbClr val="A19574">
                  <a:lumMod val="40000"/>
                  <a:lumOff val="60000"/>
                </a:srgbClr>
              </a:buClr>
              <a:buSzPct val="70000"/>
            </a:pPr>
            <a:r>
              <a:rPr lang="en-US" sz="1950" b="1" noProof="1">
                <a:solidFill>
                  <a:srgbClr val="FBEEDC"/>
                </a:solidFill>
                <a:effectLst>
                  <a:outerShdw blurRad="38100" dist="38100" dir="2700000" algn="tl">
                    <a:srgbClr val="000000">
                      <a:alpha val="43137"/>
                    </a:srgbClr>
                  </a:outerShdw>
                </a:effectLst>
                <a:latin typeface="Consolas" pitchFamily="49" charset="0"/>
                <a:ea typeface=""/>
                <a:cs typeface="Consolas" pitchFamily="49" charset="0"/>
              </a:rPr>
              <a:t>RPUSH names "peter"</a:t>
            </a:r>
          </a:p>
          <a:p>
            <a:pPr defTabSz="914240" eaLnBrk="0" fontAlgn="auto" hangingPunct="0">
              <a:spcBef>
                <a:spcPts val="0"/>
              </a:spcBef>
              <a:spcAft>
                <a:spcPts val="0"/>
              </a:spcAft>
              <a:buClr>
                <a:srgbClr val="A19574">
                  <a:lumMod val="40000"/>
                  <a:lumOff val="60000"/>
                </a:srgbClr>
              </a:buClr>
              <a:buSzPct val="70000"/>
            </a:pPr>
            <a:r>
              <a:rPr lang="en-US" sz="1950" b="1" noProof="1">
                <a:solidFill>
                  <a:srgbClr val="FBEEC9">
                    <a:lumMod val="75000"/>
                  </a:srgbClr>
                </a:solidFill>
                <a:effectLst>
                  <a:outerShdw blurRad="38100" dist="38100" dir="2700000" algn="tl">
                    <a:srgbClr val="000000">
                      <a:alpha val="43137"/>
                    </a:srgbClr>
                  </a:outerShdw>
                </a:effectLst>
                <a:latin typeface="Consolas" pitchFamily="49" charset="0"/>
                <a:ea typeface=""/>
                <a:cs typeface="Consolas" pitchFamily="49" charset="0"/>
              </a:rPr>
              <a:t>(integer) 1</a:t>
            </a:r>
          </a:p>
          <a:p>
            <a:pPr defTabSz="914240" eaLnBrk="0" fontAlgn="auto" hangingPunct="0">
              <a:spcBef>
                <a:spcPts val="900"/>
              </a:spcBef>
              <a:spcAft>
                <a:spcPts val="0"/>
              </a:spcAft>
              <a:buClr>
                <a:srgbClr val="A19574">
                  <a:lumMod val="40000"/>
                  <a:lumOff val="60000"/>
                </a:srgbClr>
              </a:buClr>
              <a:buSzPct val="70000"/>
            </a:pPr>
            <a:r>
              <a:rPr lang="en-US" sz="1950" b="1" noProof="1">
                <a:solidFill>
                  <a:srgbClr val="FBEEDC"/>
                </a:solidFill>
                <a:effectLst>
                  <a:outerShdw blurRad="38100" dist="38100" dir="2700000" algn="tl">
                    <a:srgbClr val="000000">
                      <a:alpha val="43137"/>
                    </a:srgbClr>
                  </a:outerShdw>
                </a:effectLst>
                <a:latin typeface="Consolas" pitchFamily="49" charset="0"/>
                <a:ea typeface=""/>
                <a:cs typeface="Consolas" pitchFamily="49" charset="0"/>
              </a:rPr>
              <a:t>LPUSH names Nakov</a:t>
            </a:r>
          </a:p>
          <a:p>
            <a:pPr defTabSz="914240" eaLnBrk="0" fontAlgn="auto" hangingPunct="0">
              <a:spcBef>
                <a:spcPts val="0"/>
              </a:spcBef>
              <a:spcAft>
                <a:spcPts val="0"/>
              </a:spcAft>
              <a:buClr>
                <a:srgbClr val="A19574">
                  <a:lumMod val="40000"/>
                  <a:lumOff val="60000"/>
                </a:srgbClr>
              </a:buClr>
              <a:buSzPct val="70000"/>
            </a:pPr>
            <a:r>
              <a:rPr lang="en-US" sz="1950" b="1" noProof="1">
                <a:solidFill>
                  <a:srgbClr val="FBEEC9">
                    <a:lumMod val="75000"/>
                  </a:srgbClr>
                </a:solidFill>
                <a:effectLst>
                  <a:outerShdw blurRad="38100" dist="38100" dir="2700000" algn="tl">
                    <a:srgbClr val="000000">
                      <a:alpha val="43137"/>
                    </a:srgbClr>
                  </a:outerShdw>
                </a:effectLst>
                <a:latin typeface="Consolas" pitchFamily="49" charset="0"/>
                <a:ea typeface=""/>
                <a:cs typeface="Consolas" pitchFamily="49" charset="0"/>
              </a:rPr>
              <a:t>(integer) 1</a:t>
            </a:r>
          </a:p>
          <a:p>
            <a:pPr defTabSz="914240" eaLnBrk="0" fontAlgn="auto" hangingPunct="0">
              <a:spcBef>
                <a:spcPts val="900"/>
              </a:spcBef>
              <a:spcAft>
                <a:spcPts val="0"/>
              </a:spcAft>
              <a:buClr>
                <a:srgbClr val="A19574">
                  <a:lumMod val="40000"/>
                  <a:lumOff val="60000"/>
                </a:srgbClr>
              </a:buClr>
              <a:buSzPct val="70000"/>
            </a:pPr>
            <a:r>
              <a:rPr lang="en-US" sz="1950" b="1" noProof="1">
                <a:solidFill>
                  <a:srgbClr val="FBEEDC"/>
                </a:solidFill>
                <a:effectLst>
                  <a:outerShdw blurRad="38100" dist="38100" dir="2700000" algn="tl">
                    <a:srgbClr val="000000">
                      <a:alpha val="43137"/>
                    </a:srgbClr>
                  </a:outerShdw>
                </a:effectLst>
                <a:latin typeface="Consolas" pitchFamily="49" charset="0"/>
                <a:ea typeface=""/>
                <a:cs typeface="Consolas" pitchFamily="49" charset="0"/>
              </a:rPr>
              <a:t>LINDEX names 0</a:t>
            </a:r>
          </a:p>
          <a:p>
            <a:pPr defTabSz="914240" eaLnBrk="0" fontAlgn="auto" hangingPunct="0">
              <a:spcBef>
                <a:spcPts val="0"/>
              </a:spcBef>
              <a:spcAft>
                <a:spcPts val="0"/>
              </a:spcAft>
              <a:buClr>
                <a:srgbClr val="A19574">
                  <a:lumMod val="40000"/>
                  <a:lumOff val="60000"/>
                </a:srgbClr>
              </a:buClr>
              <a:buSzPct val="70000"/>
            </a:pPr>
            <a:r>
              <a:rPr lang="en-US" sz="1950" b="1" noProof="1">
                <a:solidFill>
                  <a:srgbClr val="FBEEC9">
                    <a:lumMod val="75000"/>
                  </a:srgbClr>
                </a:solidFill>
                <a:effectLst>
                  <a:outerShdw blurRad="38100" dist="38100" dir="2700000" algn="tl">
                    <a:srgbClr val="000000">
                      <a:alpha val="43137"/>
                    </a:srgbClr>
                  </a:outerShdw>
                </a:effectLst>
                <a:latin typeface="Consolas" pitchFamily="49" charset="0"/>
                <a:ea typeface=""/>
                <a:cs typeface="Consolas" pitchFamily="49" charset="0"/>
              </a:rPr>
              <a:t>"Nakov"</a:t>
            </a:r>
          </a:p>
          <a:p>
            <a:pPr defTabSz="914240" eaLnBrk="0" fontAlgn="auto" hangingPunct="0">
              <a:spcBef>
                <a:spcPts val="900"/>
              </a:spcBef>
              <a:spcAft>
                <a:spcPts val="0"/>
              </a:spcAft>
              <a:buClr>
                <a:srgbClr val="A19574">
                  <a:lumMod val="40000"/>
                  <a:lumOff val="60000"/>
                </a:srgbClr>
              </a:buClr>
              <a:buSzPct val="70000"/>
            </a:pPr>
            <a:r>
              <a:rPr lang="en-US" sz="1950" b="1" noProof="1">
                <a:solidFill>
                  <a:srgbClr val="FBEEDC"/>
                </a:solidFill>
                <a:effectLst>
                  <a:outerShdw blurRad="38100" dist="38100" dir="2700000" algn="tl">
                    <a:srgbClr val="000000">
                      <a:alpha val="43137"/>
                    </a:srgbClr>
                  </a:outerShdw>
                </a:effectLst>
                <a:latin typeface="Consolas" pitchFamily="49" charset="0"/>
                <a:ea typeface=""/>
                <a:cs typeface="Consolas" pitchFamily="49" charset="0"/>
              </a:rPr>
              <a:t>LLEN names</a:t>
            </a:r>
          </a:p>
          <a:p>
            <a:pPr defTabSz="914240" eaLnBrk="0" fontAlgn="auto" hangingPunct="0">
              <a:spcBef>
                <a:spcPts val="0"/>
              </a:spcBef>
              <a:spcAft>
                <a:spcPts val="0"/>
              </a:spcAft>
              <a:buClr>
                <a:srgbClr val="A19574">
                  <a:lumMod val="40000"/>
                  <a:lumOff val="60000"/>
                </a:srgbClr>
              </a:buClr>
              <a:buSzPct val="70000"/>
            </a:pPr>
            <a:r>
              <a:rPr lang="en-US" sz="1950" b="1" noProof="1">
                <a:solidFill>
                  <a:srgbClr val="FBEEC9">
                    <a:lumMod val="75000"/>
                  </a:srgbClr>
                </a:solidFill>
                <a:effectLst>
                  <a:outerShdw blurRad="38100" dist="38100" dir="2700000" algn="tl">
                    <a:srgbClr val="000000">
                      <a:alpha val="43137"/>
                    </a:srgbClr>
                  </a:outerShdw>
                </a:effectLst>
                <a:latin typeface="Consolas" pitchFamily="49" charset="0"/>
                <a:ea typeface=""/>
                <a:cs typeface="Consolas" pitchFamily="49" charset="0"/>
              </a:rPr>
              <a:t>(integer) 2</a:t>
            </a:r>
          </a:p>
          <a:p>
            <a:pPr defTabSz="914240" eaLnBrk="0" fontAlgn="auto" hangingPunct="0">
              <a:spcBef>
                <a:spcPts val="900"/>
              </a:spcBef>
              <a:spcAft>
                <a:spcPts val="0"/>
              </a:spcAft>
              <a:buClr>
                <a:srgbClr val="A19574">
                  <a:lumMod val="40000"/>
                  <a:lumOff val="60000"/>
                </a:srgbClr>
              </a:buClr>
              <a:buSzPct val="70000"/>
            </a:pPr>
            <a:r>
              <a:rPr lang="en-US" sz="1950" b="1" noProof="1">
                <a:solidFill>
                  <a:srgbClr val="FBEEDC"/>
                </a:solidFill>
                <a:effectLst>
                  <a:outerShdw blurRad="38100" dist="38100" dir="2700000" algn="tl">
                    <a:srgbClr val="000000">
                      <a:alpha val="43137"/>
                    </a:srgbClr>
                  </a:outerShdw>
                </a:effectLst>
                <a:latin typeface="Consolas" pitchFamily="49" charset="0"/>
                <a:ea typeface=""/>
                <a:cs typeface="Consolas" pitchFamily="49" charset="0"/>
              </a:rPr>
              <a:t>LRANGE names 0 100</a:t>
            </a:r>
          </a:p>
          <a:p>
            <a:pPr defTabSz="914240" eaLnBrk="0" fontAlgn="auto" hangingPunct="0">
              <a:spcBef>
                <a:spcPts val="0"/>
              </a:spcBef>
              <a:spcAft>
                <a:spcPts val="0"/>
              </a:spcAft>
              <a:buClr>
                <a:srgbClr val="A19574">
                  <a:lumMod val="40000"/>
                  <a:lumOff val="60000"/>
                </a:srgbClr>
              </a:buClr>
              <a:buSzPct val="70000"/>
            </a:pPr>
            <a:r>
              <a:rPr lang="en-US" sz="1950" b="1" noProof="1">
                <a:solidFill>
                  <a:srgbClr val="FBEEC9">
                    <a:lumMod val="75000"/>
                  </a:srgbClr>
                </a:solidFill>
                <a:effectLst>
                  <a:outerShdw blurRad="38100" dist="38100" dir="2700000" algn="tl">
                    <a:srgbClr val="000000">
                      <a:alpha val="43137"/>
                    </a:srgbClr>
                  </a:outerShdw>
                </a:effectLst>
                <a:latin typeface="Consolas" pitchFamily="49" charset="0"/>
                <a:ea typeface=""/>
                <a:cs typeface="Consolas" pitchFamily="49" charset="0"/>
              </a:rPr>
              <a:t>1) "Nakov"</a:t>
            </a:r>
          </a:p>
          <a:p>
            <a:pPr defTabSz="914240" eaLnBrk="0" fontAlgn="auto" hangingPunct="0">
              <a:spcBef>
                <a:spcPts val="0"/>
              </a:spcBef>
              <a:spcAft>
                <a:spcPts val="0"/>
              </a:spcAft>
              <a:buClr>
                <a:srgbClr val="A19574">
                  <a:lumMod val="40000"/>
                  <a:lumOff val="60000"/>
                </a:srgbClr>
              </a:buClr>
              <a:buSzPct val="70000"/>
            </a:pPr>
            <a:r>
              <a:rPr lang="en-US" sz="1950" b="1" noProof="1">
                <a:solidFill>
                  <a:srgbClr val="FBEEC9">
                    <a:lumMod val="75000"/>
                  </a:srgbClr>
                </a:solidFill>
                <a:effectLst>
                  <a:outerShdw blurRad="38100" dist="38100" dir="2700000" algn="tl">
                    <a:srgbClr val="000000">
                      <a:alpha val="43137"/>
                    </a:srgbClr>
                  </a:outerShdw>
                </a:effectLst>
                <a:latin typeface="Consolas" pitchFamily="49" charset="0"/>
                <a:ea typeface=""/>
                <a:cs typeface="Consolas" pitchFamily="49" charset="0"/>
              </a:rPr>
              <a:t>2) "peter"</a:t>
            </a:r>
          </a:p>
        </p:txBody>
      </p:sp>
    </p:spTree>
    <p:extLst>
      <p:ext uri="{BB962C8B-B14F-4D97-AF65-F5344CB8AC3E}">
        <p14:creationId xmlns:p14="http://schemas.microsoft.com/office/powerpoint/2010/main" val="6610765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solidFill>
                  <a:prstClr val="white">
                    <a:tint val="75000"/>
                  </a:prstClr>
                </a:solidFill>
              </a:rPr>
              <a:pPr/>
              <a:t>47</a:t>
            </a:fld>
            <a:endParaRPr lang="en-US" dirty="0">
              <a:solidFill>
                <a:prstClr val="white">
                  <a:tint val="75000"/>
                </a:prstClr>
              </a:solidFill>
            </a:endParaRPr>
          </a:p>
        </p:txBody>
      </p:sp>
      <p:sp>
        <p:nvSpPr>
          <p:cNvPr id="4" name="Title 3"/>
          <p:cNvSpPr>
            <a:spLocks noGrp="1"/>
          </p:cNvSpPr>
          <p:nvPr>
            <p:ph type="title"/>
          </p:nvPr>
        </p:nvSpPr>
        <p:spPr/>
        <p:txBody>
          <a:bodyPr/>
          <a:lstStyle/>
          <a:p>
            <a:r>
              <a:rPr lang="en-US" dirty="0" smtClean="0"/>
              <a:t>Working with Sets</a:t>
            </a:r>
            <a:endParaRPr lang="en-US" dirty="0"/>
          </a:p>
        </p:txBody>
      </p:sp>
      <p:sp>
        <p:nvSpPr>
          <p:cNvPr id="8" name="Content Placeholder 2"/>
          <p:cNvSpPr>
            <a:spLocks noGrp="1"/>
          </p:cNvSpPr>
          <p:nvPr>
            <p:ph idx="1"/>
          </p:nvPr>
        </p:nvSpPr>
        <p:spPr>
          <a:xfrm>
            <a:off x="144001" y="863341"/>
            <a:ext cx="8853617" cy="4177766"/>
          </a:xfrm>
        </p:spPr>
        <p:txBody>
          <a:bodyPr>
            <a:normAutofit/>
          </a:bodyPr>
          <a:lstStyle/>
          <a:p>
            <a:pPr>
              <a:lnSpc>
                <a:spcPct val="110000"/>
              </a:lnSpc>
            </a:pPr>
            <a:r>
              <a:rPr lang="en-US" sz="2400" b="1" dirty="0">
                <a:solidFill>
                  <a:schemeClr val="tx2">
                    <a:lumMod val="75000"/>
                  </a:schemeClr>
                </a:solidFill>
                <a:latin typeface="Consolas" panose="020B0609020204030204" pitchFamily="49" charset="0"/>
                <a:cs typeface="Consolas" panose="020B0609020204030204" pitchFamily="49" charset="0"/>
              </a:rPr>
              <a:t>SADD</a:t>
            </a:r>
            <a:r>
              <a:rPr lang="en-US" sz="2400" b="1" dirty="0">
                <a:solidFill>
                  <a:schemeClr val="tx2">
                    <a:lumMod val="75000"/>
                  </a:schemeClr>
                </a:solidFill>
                <a:cs typeface="Consolas" panose="020B0609020204030204" pitchFamily="49" charset="0"/>
              </a:rPr>
              <a:t> </a:t>
            </a:r>
            <a:r>
              <a:rPr lang="en-US" sz="2400" b="1" dirty="0">
                <a:solidFill>
                  <a:schemeClr val="tx2">
                    <a:lumMod val="75000"/>
                  </a:schemeClr>
                </a:solidFill>
                <a:latin typeface="Consolas" panose="020B0609020204030204" pitchFamily="49" charset="0"/>
                <a:cs typeface="Consolas" panose="020B0609020204030204" pitchFamily="49" charset="0"/>
              </a:rPr>
              <a:t>[set]</a:t>
            </a:r>
            <a:r>
              <a:rPr lang="en-US" sz="2400" b="1" dirty="0">
                <a:solidFill>
                  <a:schemeClr val="tx2">
                    <a:lumMod val="75000"/>
                  </a:schemeClr>
                </a:solidFill>
                <a:cs typeface="Consolas" panose="020B0609020204030204" pitchFamily="49" charset="0"/>
              </a:rPr>
              <a:t> </a:t>
            </a:r>
            <a:r>
              <a:rPr lang="en-US" sz="2400" b="1" dirty="0">
                <a:solidFill>
                  <a:schemeClr val="tx2">
                    <a:lumMod val="75000"/>
                  </a:schemeClr>
                </a:solidFill>
                <a:latin typeface="Consolas" panose="020B0609020204030204" pitchFamily="49" charset="0"/>
                <a:cs typeface="Consolas" panose="020B0609020204030204" pitchFamily="49" charset="0"/>
              </a:rPr>
              <a:t>[value]</a:t>
            </a:r>
            <a:endParaRPr lang="en-US" sz="2400" dirty="0"/>
          </a:p>
          <a:p>
            <a:pPr lvl="1">
              <a:lnSpc>
                <a:spcPct val="110000"/>
              </a:lnSpc>
            </a:pPr>
            <a:r>
              <a:rPr lang="en-US" sz="2250" dirty="0"/>
              <a:t>Appends a value to a set</a:t>
            </a:r>
          </a:p>
          <a:p>
            <a:pPr>
              <a:lnSpc>
                <a:spcPct val="110000"/>
              </a:lnSpc>
            </a:pPr>
            <a:r>
              <a:rPr lang="en-US" sz="2400" b="1" dirty="0">
                <a:solidFill>
                  <a:schemeClr val="tx2">
                    <a:lumMod val="75000"/>
                  </a:schemeClr>
                </a:solidFill>
                <a:latin typeface="Consolas" panose="020B0609020204030204" pitchFamily="49" charset="0"/>
                <a:cs typeface="Consolas" panose="020B0609020204030204" pitchFamily="49" charset="0"/>
              </a:rPr>
              <a:t>SMEMBERS</a:t>
            </a:r>
            <a:r>
              <a:rPr lang="en-US" sz="2400" b="1" dirty="0">
                <a:solidFill>
                  <a:schemeClr val="tx2">
                    <a:lumMod val="75000"/>
                  </a:schemeClr>
                </a:solidFill>
                <a:cs typeface="Consolas" panose="020B0609020204030204" pitchFamily="49" charset="0"/>
              </a:rPr>
              <a:t> </a:t>
            </a:r>
            <a:r>
              <a:rPr lang="en-US" sz="2400" b="1" dirty="0">
                <a:solidFill>
                  <a:schemeClr val="tx2">
                    <a:lumMod val="75000"/>
                  </a:schemeClr>
                </a:solidFill>
                <a:latin typeface="Consolas" panose="020B0609020204030204" pitchFamily="49" charset="0"/>
                <a:cs typeface="Consolas" panose="020B0609020204030204" pitchFamily="49" charset="0"/>
              </a:rPr>
              <a:t>[set]</a:t>
            </a:r>
            <a:endParaRPr lang="en-US" sz="2400" dirty="0"/>
          </a:p>
          <a:p>
            <a:pPr lvl="1">
              <a:lnSpc>
                <a:spcPct val="110000"/>
              </a:lnSpc>
            </a:pPr>
            <a:r>
              <a:rPr lang="en-US" sz="2250" dirty="0"/>
              <a:t>Returns the values from a set</a:t>
            </a:r>
          </a:p>
          <a:p>
            <a:pPr>
              <a:lnSpc>
                <a:spcPct val="110000"/>
              </a:lnSpc>
            </a:pPr>
            <a:r>
              <a:rPr lang="en-US" sz="2400" b="1" dirty="0">
                <a:solidFill>
                  <a:schemeClr val="tx2">
                    <a:lumMod val="75000"/>
                  </a:schemeClr>
                </a:solidFill>
                <a:latin typeface="Consolas" panose="020B0609020204030204" pitchFamily="49" charset="0"/>
                <a:cs typeface="Consolas" panose="020B0609020204030204" pitchFamily="49" charset="0"/>
              </a:rPr>
              <a:t>SREM</a:t>
            </a:r>
            <a:r>
              <a:rPr lang="en-US" sz="2400" b="1" dirty="0">
                <a:solidFill>
                  <a:schemeClr val="tx2">
                    <a:lumMod val="75000"/>
                  </a:schemeClr>
                </a:solidFill>
                <a:cs typeface="Consolas" panose="020B0609020204030204" pitchFamily="49" charset="0"/>
              </a:rPr>
              <a:t> </a:t>
            </a:r>
            <a:r>
              <a:rPr lang="en-US" sz="2400" b="1" dirty="0">
                <a:solidFill>
                  <a:schemeClr val="tx2">
                    <a:lumMod val="75000"/>
                  </a:schemeClr>
                </a:solidFill>
                <a:latin typeface="Consolas" panose="020B0609020204030204" pitchFamily="49" charset="0"/>
                <a:cs typeface="Consolas" panose="020B0609020204030204" pitchFamily="49" charset="0"/>
              </a:rPr>
              <a:t>[set]</a:t>
            </a:r>
            <a:r>
              <a:rPr lang="en-US" sz="2400" b="1" dirty="0">
                <a:solidFill>
                  <a:schemeClr val="tx2">
                    <a:lumMod val="75000"/>
                  </a:schemeClr>
                </a:solidFill>
                <a:cs typeface="Consolas" panose="020B0609020204030204" pitchFamily="49" charset="0"/>
              </a:rPr>
              <a:t> </a:t>
            </a:r>
            <a:r>
              <a:rPr lang="en-US" sz="2400" b="1" dirty="0">
                <a:solidFill>
                  <a:schemeClr val="tx2">
                    <a:lumMod val="75000"/>
                  </a:schemeClr>
                </a:solidFill>
                <a:latin typeface="Consolas" panose="020B0609020204030204" pitchFamily="49" charset="0"/>
                <a:cs typeface="Consolas" panose="020B0609020204030204" pitchFamily="49" charset="0"/>
              </a:rPr>
              <a:t>[value]</a:t>
            </a:r>
            <a:endParaRPr lang="en-US" sz="2400" dirty="0"/>
          </a:p>
          <a:p>
            <a:pPr lvl="1">
              <a:lnSpc>
                <a:spcPct val="110000"/>
              </a:lnSpc>
            </a:pPr>
            <a:r>
              <a:rPr lang="en-US" sz="2250" dirty="0"/>
              <a:t>Deletes a value form a set</a:t>
            </a:r>
          </a:p>
          <a:p>
            <a:pPr>
              <a:lnSpc>
                <a:spcPct val="110000"/>
              </a:lnSpc>
            </a:pPr>
            <a:r>
              <a:rPr lang="en-US" sz="2400" b="1" dirty="0">
                <a:solidFill>
                  <a:schemeClr val="tx2">
                    <a:lumMod val="75000"/>
                  </a:schemeClr>
                </a:solidFill>
                <a:latin typeface="Consolas" panose="020B0609020204030204" pitchFamily="49" charset="0"/>
                <a:cs typeface="Consolas" panose="020B0609020204030204" pitchFamily="49" charset="0"/>
              </a:rPr>
              <a:t>SCARD</a:t>
            </a:r>
            <a:r>
              <a:rPr lang="en-US" sz="2400" b="1" dirty="0">
                <a:solidFill>
                  <a:schemeClr val="tx2">
                    <a:lumMod val="75000"/>
                  </a:schemeClr>
                </a:solidFill>
                <a:cs typeface="Consolas" panose="020B0609020204030204" pitchFamily="49" charset="0"/>
              </a:rPr>
              <a:t> </a:t>
            </a:r>
            <a:r>
              <a:rPr lang="en-US" sz="2400" b="1" dirty="0">
                <a:solidFill>
                  <a:schemeClr val="tx2">
                    <a:lumMod val="75000"/>
                  </a:schemeClr>
                </a:solidFill>
                <a:latin typeface="Consolas" panose="020B0609020204030204" pitchFamily="49" charset="0"/>
                <a:cs typeface="Consolas" panose="020B0609020204030204" pitchFamily="49" charset="0"/>
              </a:rPr>
              <a:t>[set]</a:t>
            </a:r>
            <a:endParaRPr lang="en-US" sz="2400" dirty="0"/>
          </a:p>
          <a:p>
            <a:pPr lvl="1">
              <a:lnSpc>
                <a:spcPct val="110000"/>
              </a:lnSpc>
            </a:pPr>
            <a:r>
              <a:rPr lang="en-US" sz="2250" dirty="0"/>
              <a:t>Returns the stack size (items count)</a:t>
            </a:r>
            <a:endParaRPr lang="en-US" sz="2100" dirty="0"/>
          </a:p>
        </p:txBody>
      </p:sp>
      <p:sp>
        <p:nvSpPr>
          <p:cNvPr id="9" name="Rectangle 8"/>
          <p:cNvSpPr>
            <a:spLocks noChangeArrowheads="1"/>
          </p:cNvSpPr>
          <p:nvPr/>
        </p:nvSpPr>
        <p:spPr bwMode="auto">
          <a:xfrm>
            <a:off x="5143500" y="968782"/>
            <a:ext cx="3257550" cy="3854901"/>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defTabSz="914240" eaLnBrk="0" fontAlgn="auto" hangingPunct="0">
              <a:spcBef>
                <a:spcPts val="0"/>
              </a:spcBef>
              <a:spcAft>
                <a:spcPts val="0"/>
              </a:spcAft>
              <a:buClr>
                <a:srgbClr val="A19574">
                  <a:lumMod val="40000"/>
                  <a:lumOff val="60000"/>
                </a:srgbClr>
              </a:buClr>
              <a:buSzPct val="70000"/>
            </a:pPr>
            <a:r>
              <a:rPr lang="en-US" sz="1950" b="1" noProof="1">
                <a:solidFill>
                  <a:srgbClr val="FBEEDC"/>
                </a:solidFill>
                <a:effectLst>
                  <a:outerShdw blurRad="38100" dist="38100" dir="2700000" algn="tl">
                    <a:srgbClr val="000000">
                      <a:alpha val="43137"/>
                    </a:srgbClr>
                  </a:outerShdw>
                </a:effectLst>
                <a:latin typeface="Consolas" pitchFamily="49" charset="0"/>
                <a:ea typeface=""/>
                <a:cs typeface="Consolas" pitchFamily="49" charset="0"/>
              </a:rPr>
              <a:t>SADD users "peter"</a:t>
            </a:r>
          </a:p>
          <a:p>
            <a:pPr defTabSz="914240" eaLnBrk="0" fontAlgn="auto" hangingPunct="0">
              <a:spcBef>
                <a:spcPts val="0"/>
              </a:spcBef>
              <a:spcAft>
                <a:spcPts val="0"/>
              </a:spcAft>
              <a:buClr>
                <a:srgbClr val="A19574">
                  <a:lumMod val="40000"/>
                  <a:lumOff val="60000"/>
                </a:srgbClr>
              </a:buClr>
              <a:buSzPct val="70000"/>
            </a:pPr>
            <a:r>
              <a:rPr lang="en-US" sz="1950" b="1" noProof="1">
                <a:solidFill>
                  <a:srgbClr val="FBEEC9">
                    <a:lumMod val="75000"/>
                  </a:srgbClr>
                </a:solidFill>
                <a:effectLst>
                  <a:outerShdw blurRad="38100" dist="38100" dir="2700000" algn="tl">
                    <a:srgbClr val="000000">
                      <a:alpha val="43137"/>
                    </a:srgbClr>
                  </a:outerShdw>
                </a:effectLst>
                <a:latin typeface="Consolas" pitchFamily="49" charset="0"/>
                <a:ea typeface=""/>
                <a:cs typeface="Consolas" pitchFamily="49" charset="0"/>
              </a:rPr>
              <a:t>(integer) 1</a:t>
            </a:r>
          </a:p>
          <a:p>
            <a:pPr defTabSz="914240" eaLnBrk="0" fontAlgn="auto" hangingPunct="0">
              <a:spcBef>
                <a:spcPts val="900"/>
              </a:spcBef>
              <a:spcAft>
                <a:spcPts val="0"/>
              </a:spcAft>
              <a:buClr>
                <a:srgbClr val="A19574">
                  <a:lumMod val="40000"/>
                  <a:lumOff val="60000"/>
                </a:srgbClr>
              </a:buClr>
              <a:buSzPct val="70000"/>
            </a:pPr>
            <a:r>
              <a:rPr lang="en-US" sz="1950" b="1" noProof="1">
                <a:solidFill>
                  <a:srgbClr val="FBEEDC"/>
                </a:solidFill>
                <a:effectLst>
                  <a:outerShdw blurRad="38100" dist="38100" dir="2700000" algn="tl">
                    <a:srgbClr val="000000">
                      <a:alpha val="43137"/>
                    </a:srgbClr>
                  </a:outerShdw>
                </a:effectLst>
                <a:latin typeface="Consolas" pitchFamily="49" charset="0"/>
                <a:ea typeface=""/>
                <a:cs typeface="Consolas" pitchFamily="49" charset="0"/>
              </a:rPr>
              <a:t>SADD users "peter"</a:t>
            </a:r>
          </a:p>
          <a:p>
            <a:pPr defTabSz="914240" eaLnBrk="0" fontAlgn="auto" hangingPunct="0">
              <a:spcBef>
                <a:spcPts val="0"/>
              </a:spcBef>
              <a:spcAft>
                <a:spcPts val="0"/>
              </a:spcAft>
              <a:buClr>
                <a:srgbClr val="A19574">
                  <a:lumMod val="40000"/>
                  <a:lumOff val="60000"/>
                </a:srgbClr>
              </a:buClr>
              <a:buSzPct val="70000"/>
            </a:pPr>
            <a:r>
              <a:rPr lang="en-US" sz="1950" b="1" noProof="1">
                <a:solidFill>
                  <a:srgbClr val="FBEEC9">
                    <a:lumMod val="75000"/>
                  </a:srgbClr>
                </a:solidFill>
                <a:effectLst>
                  <a:outerShdw blurRad="38100" dist="38100" dir="2700000" algn="tl">
                    <a:srgbClr val="000000">
                      <a:alpha val="43137"/>
                    </a:srgbClr>
                  </a:outerShdw>
                </a:effectLst>
                <a:latin typeface="Consolas" pitchFamily="49" charset="0"/>
                <a:ea typeface=""/>
                <a:cs typeface="Consolas" pitchFamily="49" charset="0"/>
              </a:rPr>
              <a:t>(integer) 0</a:t>
            </a:r>
          </a:p>
          <a:p>
            <a:pPr defTabSz="914240" eaLnBrk="0" fontAlgn="auto" hangingPunct="0">
              <a:spcBef>
                <a:spcPts val="900"/>
              </a:spcBef>
              <a:spcAft>
                <a:spcPts val="0"/>
              </a:spcAft>
              <a:buClr>
                <a:srgbClr val="A19574">
                  <a:lumMod val="40000"/>
                  <a:lumOff val="60000"/>
                </a:srgbClr>
              </a:buClr>
              <a:buSzPct val="70000"/>
            </a:pPr>
            <a:r>
              <a:rPr lang="en-US" sz="1950" b="1" noProof="1">
                <a:solidFill>
                  <a:srgbClr val="FBEEDC"/>
                </a:solidFill>
                <a:effectLst>
                  <a:outerShdw blurRad="38100" dist="38100" dir="2700000" algn="tl">
                    <a:srgbClr val="000000">
                      <a:alpha val="43137"/>
                    </a:srgbClr>
                  </a:outerShdw>
                </a:effectLst>
                <a:latin typeface="Consolas" pitchFamily="49" charset="0"/>
                <a:ea typeface=""/>
                <a:cs typeface="Consolas" pitchFamily="49" charset="0"/>
              </a:rPr>
              <a:t>SADD users maria</a:t>
            </a:r>
          </a:p>
          <a:p>
            <a:pPr defTabSz="914240" eaLnBrk="0" fontAlgn="auto" hangingPunct="0">
              <a:spcBef>
                <a:spcPts val="0"/>
              </a:spcBef>
              <a:spcAft>
                <a:spcPts val="0"/>
              </a:spcAft>
              <a:buClr>
                <a:srgbClr val="A19574">
                  <a:lumMod val="40000"/>
                  <a:lumOff val="60000"/>
                </a:srgbClr>
              </a:buClr>
              <a:buSzPct val="70000"/>
            </a:pPr>
            <a:r>
              <a:rPr lang="en-US" sz="1950" b="1" noProof="1">
                <a:solidFill>
                  <a:srgbClr val="FBEEC9">
                    <a:lumMod val="75000"/>
                  </a:srgbClr>
                </a:solidFill>
                <a:effectLst>
                  <a:outerShdw blurRad="38100" dist="38100" dir="2700000" algn="tl">
                    <a:srgbClr val="000000">
                      <a:alpha val="43137"/>
                    </a:srgbClr>
                  </a:outerShdw>
                </a:effectLst>
                <a:latin typeface="Consolas" pitchFamily="49" charset="0"/>
                <a:ea typeface=""/>
                <a:cs typeface="Consolas" pitchFamily="49" charset="0"/>
              </a:rPr>
              <a:t>(integer) 1</a:t>
            </a:r>
          </a:p>
          <a:p>
            <a:pPr defTabSz="914240" eaLnBrk="0" fontAlgn="auto" hangingPunct="0">
              <a:spcBef>
                <a:spcPts val="900"/>
              </a:spcBef>
              <a:spcAft>
                <a:spcPts val="0"/>
              </a:spcAft>
              <a:buClr>
                <a:srgbClr val="A19574">
                  <a:lumMod val="40000"/>
                  <a:lumOff val="60000"/>
                </a:srgbClr>
              </a:buClr>
              <a:buSzPct val="70000"/>
            </a:pPr>
            <a:r>
              <a:rPr lang="en-US" sz="1950" b="1" noProof="1">
                <a:solidFill>
                  <a:srgbClr val="FBEEDC"/>
                </a:solidFill>
                <a:effectLst>
                  <a:outerShdw blurRad="38100" dist="38100" dir="2700000" algn="tl">
                    <a:srgbClr val="000000">
                      <a:alpha val="43137"/>
                    </a:srgbClr>
                  </a:outerShdw>
                </a:effectLst>
                <a:latin typeface="Consolas" pitchFamily="49" charset="0"/>
                <a:ea typeface=""/>
                <a:cs typeface="Consolas" pitchFamily="49" charset="0"/>
              </a:rPr>
              <a:t>SMEMBERS users</a:t>
            </a:r>
          </a:p>
          <a:p>
            <a:pPr defTabSz="914240" eaLnBrk="0" fontAlgn="auto" hangingPunct="0">
              <a:spcBef>
                <a:spcPts val="0"/>
              </a:spcBef>
              <a:spcAft>
                <a:spcPts val="0"/>
              </a:spcAft>
              <a:buClr>
                <a:srgbClr val="A19574">
                  <a:lumMod val="40000"/>
                  <a:lumOff val="60000"/>
                </a:srgbClr>
              </a:buClr>
              <a:buSzPct val="70000"/>
            </a:pPr>
            <a:r>
              <a:rPr lang="en-US" sz="1950" b="1" noProof="1">
                <a:solidFill>
                  <a:srgbClr val="FBEEC9">
                    <a:lumMod val="75000"/>
                  </a:srgbClr>
                </a:solidFill>
                <a:effectLst>
                  <a:outerShdw blurRad="38100" dist="38100" dir="2700000" algn="tl">
                    <a:srgbClr val="000000">
                      <a:alpha val="43137"/>
                    </a:srgbClr>
                  </a:outerShdw>
                </a:effectLst>
                <a:latin typeface="Consolas" pitchFamily="49" charset="0"/>
                <a:ea typeface=""/>
                <a:cs typeface="Consolas" pitchFamily="49" charset="0"/>
              </a:rPr>
              <a:t>1) "peter"</a:t>
            </a:r>
          </a:p>
          <a:p>
            <a:pPr defTabSz="914240" eaLnBrk="0" fontAlgn="auto" hangingPunct="0">
              <a:spcBef>
                <a:spcPts val="0"/>
              </a:spcBef>
              <a:spcAft>
                <a:spcPts val="0"/>
              </a:spcAft>
              <a:buClr>
                <a:srgbClr val="A19574">
                  <a:lumMod val="40000"/>
                  <a:lumOff val="60000"/>
                </a:srgbClr>
              </a:buClr>
              <a:buSzPct val="70000"/>
            </a:pPr>
            <a:r>
              <a:rPr lang="en-US" sz="1950" b="1" noProof="1">
                <a:solidFill>
                  <a:srgbClr val="FBEEC9">
                    <a:lumMod val="75000"/>
                  </a:srgbClr>
                </a:solidFill>
                <a:effectLst>
                  <a:outerShdw blurRad="38100" dist="38100" dir="2700000" algn="tl">
                    <a:srgbClr val="000000">
                      <a:alpha val="43137"/>
                    </a:srgbClr>
                  </a:outerShdw>
                </a:effectLst>
                <a:latin typeface="Consolas" pitchFamily="49" charset="0"/>
                <a:ea typeface=""/>
                <a:cs typeface="Consolas" pitchFamily="49" charset="0"/>
              </a:rPr>
              <a:t>2) "maria"</a:t>
            </a:r>
          </a:p>
          <a:p>
            <a:pPr defTabSz="914240" eaLnBrk="0" fontAlgn="auto" hangingPunct="0">
              <a:spcBef>
                <a:spcPts val="900"/>
              </a:spcBef>
              <a:spcAft>
                <a:spcPts val="0"/>
              </a:spcAft>
              <a:buClr>
                <a:srgbClr val="A19574">
                  <a:lumMod val="40000"/>
                  <a:lumOff val="60000"/>
                </a:srgbClr>
              </a:buClr>
              <a:buSzPct val="70000"/>
            </a:pPr>
            <a:r>
              <a:rPr lang="en-US" sz="1950" b="1" noProof="1">
                <a:solidFill>
                  <a:srgbClr val="FBEEDC"/>
                </a:solidFill>
                <a:effectLst>
                  <a:outerShdw blurRad="38100" dist="38100" dir="2700000" algn="tl">
                    <a:srgbClr val="000000">
                      <a:alpha val="43137"/>
                    </a:srgbClr>
                  </a:outerShdw>
                </a:effectLst>
                <a:latin typeface="Consolas" pitchFamily="49" charset="0"/>
                <a:ea typeface=""/>
                <a:cs typeface="Consolas" pitchFamily="49" charset="0"/>
              </a:rPr>
              <a:t>SREM users maria</a:t>
            </a:r>
          </a:p>
          <a:p>
            <a:pPr defTabSz="914240" eaLnBrk="0" fontAlgn="auto" hangingPunct="0">
              <a:spcBef>
                <a:spcPts val="0"/>
              </a:spcBef>
              <a:spcAft>
                <a:spcPts val="0"/>
              </a:spcAft>
              <a:buClr>
                <a:srgbClr val="A19574">
                  <a:lumMod val="40000"/>
                  <a:lumOff val="60000"/>
                </a:srgbClr>
              </a:buClr>
              <a:buSzPct val="70000"/>
            </a:pPr>
            <a:r>
              <a:rPr lang="en-US" sz="1950" b="1" noProof="1">
                <a:solidFill>
                  <a:srgbClr val="FBEEC9">
                    <a:lumMod val="75000"/>
                  </a:srgbClr>
                </a:solidFill>
                <a:effectLst>
                  <a:outerShdw blurRad="38100" dist="38100" dir="2700000" algn="tl">
                    <a:srgbClr val="000000">
                      <a:alpha val="43137"/>
                    </a:srgbClr>
                  </a:outerShdw>
                </a:effectLst>
                <a:latin typeface="Consolas" pitchFamily="49" charset="0"/>
                <a:ea typeface=""/>
                <a:cs typeface="Consolas" pitchFamily="49" charset="0"/>
              </a:rPr>
              <a:t>(integer) 1</a:t>
            </a:r>
          </a:p>
        </p:txBody>
      </p:sp>
    </p:spTree>
    <p:extLst>
      <p:ext uri="{BB962C8B-B14F-4D97-AF65-F5344CB8AC3E}">
        <p14:creationId xmlns:p14="http://schemas.microsoft.com/office/powerpoint/2010/main" val="17812077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solidFill>
                  <a:prstClr val="white">
                    <a:tint val="75000"/>
                  </a:prstClr>
                </a:solidFill>
              </a:rPr>
              <a:pPr/>
              <a:t>48</a:t>
            </a:fld>
            <a:endParaRPr lang="en-US" dirty="0">
              <a:solidFill>
                <a:prstClr val="white">
                  <a:tint val="75000"/>
                </a:prstClr>
              </a:solidFill>
            </a:endParaRPr>
          </a:p>
        </p:txBody>
      </p:sp>
      <p:sp>
        <p:nvSpPr>
          <p:cNvPr id="4" name="Title 3"/>
          <p:cNvSpPr>
            <a:spLocks noGrp="1"/>
          </p:cNvSpPr>
          <p:nvPr>
            <p:ph type="title"/>
          </p:nvPr>
        </p:nvSpPr>
        <p:spPr/>
        <p:txBody>
          <a:bodyPr/>
          <a:lstStyle/>
          <a:p>
            <a:r>
              <a:rPr lang="en-US" dirty="0" smtClean="0"/>
              <a:t>Working with Sorted Sets</a:t>
            </a:r>
            <a:endParaRPr lang="en-US" dirty="0"/>
          </a:p>
        </p:txBody>
      </p:sp>
      <p:sp>
        <p:nvSpPr>
          <p:cNvPr id="8" name="Content Placeholder 2"/>
          <p:cNvSpPr>
            <a:spLocks noGrp="1"/>
          </p:cNvSpPr>
          <p:nvPr>
            <p:ph idx="1"/>
          </p:nvPr>
        </p:nvSpPr>
        <p:spPr>
          <a:xfrm>
            <a:off x="144001" y="4457700"/>
            <a:ext cx="8853617" cy="583407"/>
          </a:xfrm>
        </p:spPr>
        <p:txBody>
          <a:bodyPr>
            <a:normAutofit/>
          </a:bodyPr>
          <a:lstStyle/>
          <a:p>
            <a:pPr>
              <a:lnSpc>
                <a:spcPct val="110000"/>
              </a:lnSpc>
            </a:pPr>
            <a:r>
              <a:rPr lang="en-US" dirty="0" smtClean="0"/>
              <a:t>Learn more at </a:t>
            </a:r>
            <a:r>
              <a:rPr lang="en-US" dirty="0" smtClean="0">
                <a:hlinkClick r:id="rId2"/>
              </a:rPr>
              <a:t>http</a:t>
            </a:r>
            <a:r>
              <a:rPr lang="en-US" dirty="0">
                <a:hlinkClick r:id="rId2"/>
              </a:rPr>
              <a:t>://</a:t>
            </a:r>
            <a:r>
              <a:rPr lang="en-US" dirty="0" smtClean="0">
                <a:hlinkClick r:id="rId2"/>
              </a:rPr>
              <a:t>redis.io/commands#sorted_set</a:t>
            </a:r>
            <a:endParaRPr lang="en-US" dirty="0" smtClean="0"/>
          </a:p>
        </p:txBody>
      </p:sp>
      <p:sp>
        <p:nvSpPr>
          <p:cNvPr id="9" name="Rectangle 8"/>
          <p:cNvSpPr>
            <a:spLocks noChangeArrowheads="1"/>
          </p:cNvSpPr>
          <p:nvPr/>
        </p:nvSpPr>
        <p:spPr bwMode="auto">
          <a:xfrm>
            <a:off x="647551" y="869931"/>
            <a:ext cx="7753499" cy="3439403"/>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defTabSz="914240" eaLnBrk="0" fontAlgn="auto" hangingPunct="0">
              <a:spcBef>
                <a:spcPts val="0"/>
              </a:spcBef>
              <a:spcAft>
                <a:spcPts val="0"/>
              </a:spcAft>
              <a:buClr>
                <a:srgbClr val="A19574">
                  <a:lumMod val="40000"/>
                  <a:lumOff val="60000"/>
                </a:srgbClr>
              </a:buClr>
              <a:buSzPct val="70000"/>
            </a:pPr>
            <a:r>
              <a:rPr lang="en-US" sz="1950" b="1" noProof="1">
                <a:solidFill>
                  <a:srgbClr val="FBEEDC"/>
                </a:solidFill>
                <a:effectLst>
                  <a:outerShdw blurRad="38100" dist="38100" dir="2700000" algn="tl">
                    <a:srgbClr val="000000">
                      <a:alpha val="43137"/>
                    </a:srgbClr>
                  </a:outerShdw>
                </a:effectLst>
                <a:latin typeface="Consolas" pitchFamily="49" charset="0"/>
                <a:ea typeface=""/>
                <a:cs typeface="Consolas" pitchFamily="49" charset="0"/>
              </a:rPr>
              <a:t>ZADD myzset 1 "one"</a:t>
            </a:r>
          </a:p>
          <a:p>
            <a:pPr defTabSz="914240" eaLnBrk="0" fontAlgn="auto" hangingPunct="0">
              <a:spcBef>
                <a:spcPts val="0"/>
              </a:spcBef>
              <a:spcAft>
                <a:spcPts val="0"/>
              </a:spcAft>
              <a:buClr>
                <a:srgbClr val="A19574">
                  <a:lumMod val="40000"/>
                  <a:lumOff val="60000"/>
                </a:srgbClr>
              </a:buClr>
              <a:buSzPct val="70000"/>
            </a:pPr>
            <a:r>
              <a:rPr lang="en-US" sz="1950" b="1" noProof="1">
                <a:solidFill>
                  <a:srgbClr val="FBEEC9">
                    <a:lumMod val="75000"/>
                  </a:srgbClr>
                </a:solidFill>
                <a:effectLst>
                  <a:outerShdw blurRad="38100" dist="38100" dir="2700000" algn="tl">
                    <a:srgbClr val="000000">
                      <a:alpha val="43137"/>
                    </a:srgbClr>
                  </a:outerShdw>
                </a:effectLst>
                <a:latin typeface="Consolas" pitchFamily="49" charset="0"/>
                <a:ea typeface=""/>
                <a:cs typeface="Consolas" pitchFamily="49" charset="0"/>
              </a:rPr>
              <a:t>(integer) 1</a:t>
            </a:r>
          </a:p>
          <a:p>
            <a:pPr defTabSz="914240" eaLnBrk="0" fontAlgn="auto" hangingPunct="0">
              <a:spcBef>
                <a:spcPts val="900"/>
              </a:spcBef>
              <a:spcAft>
                <a:spcPts val="0"/>
              </a:spcAft>
              <a:buClr>
                <a:srgbClr val="A19574">
                  <a:lumMod val="40000"/>
                  <a:lumOff val="60000"/>
                </a:srgbClr>
              </a:buClr>
              <a:buSzPct val="70000"/>
            </a:pPr>
            <a:r>
              <a:rPr lang="en-US" sz="1950" b="1" noProof="1">
                <a:solidFill>
                  <a:srgbClr val="FBEEDC"/>
                </a:solidFill>
                <a:effectLst>
                  <a:outerShdw blurRad="38100" dist="38100" dir="2700000" algn="tl">
                    <a:srgbClr val="000000">
                      <a:alpha val="43137"/>
                    </a:srgbClr>
                  </a:outerShdw>
                </a:effectLst>
                <a:latin typeface="Consolas" pitchFamily="49" charset="0"/>
                <a:ea typeface=""/>
                <a:cs typeface="Consolas" pitchFamily="49" charset="0"/>
              </a:rPr>
              <a:t>ZADD myzset 1 "uno"</a:t>
            </a:r>
          </a:p>
          <a:p>
            <a:pPr defTabSz="914240" eaLnBrk="0" fontAlgn="auto" hangingPunct="0">
              <a:spcBef>
                <a:spcPts val="0"/>
              </a:spcBef>
              <a:spcAft>
                <a:spcPts val="0"/>
              </a:spcAft>
              <a:buClr>
                <a:srgbClr val="A19574">
                  <a:lumMod val="40000"/>
                  <a:lumOff val="60000"/>
                </a:srgbClr>
              </a:buClr>
              <a:buSzPct val="70000"/>
            </a:pPr>
            <a:r>
              <a:rPr lang="en-US" sz="1950" b="1" noProof="1">
                <a:solidFill>
                  <a:srgbClr val="FBEEC9">
                    <a:lumMod val="75000"/>
                  </a:srgbClr>
                </a:solidFill>
                <a:effectLst>
                  <a:outerShdw blurRad="38100" dist="38100" dir="2700000" algn="tl">
                    <a:srgbClr val="000000">
                      <a:alpha val="43137"/>
                    </a:srgbClr>
                  </a:outerShdw>
                </a:effectLst>
                <a:latin typeface="Consolas" pitchFamily="49" charset="0"/>
                <a:ea typeface=""/>
                <a:cs typeface="Consolas" pitchFamily="49" charset="0"/>
              </a:rPr>
              <a:t>(integer) 1</a:t>
            </a:r>
          </a:p>
          <a:p>
            <a:pPr defTabSz="914240" eaLnBrk="0" fontAlgn="auto" hangingPunct="0">
              <a:spcBef>
                <a:spcPts val="900"/>
              </a:spcBef>
              <a:spcAft>
                <a:spcPts val="0"/>
              </a:spcAft>
              <a:buClr>
                <a:srgbClr val="A19574">
                  <a:lumMod val="40000"/>
                  <a:lumOff val="60000"/>
                </a:srgbClr>
              </a:buClr>
              <a:buSzPct val="70000"/>
            </a:pPr>
            <a:r>
              <a:rPr lang="en-US" sz="1950" b="1" noProof="1">
                <a:solidFill>
                  <a:srgbClr val="FBEEDC"/>
                </a:solidFill>
                <a:effectLst>
                  <a:outerShdw blurRad="38100" dist="38100" dir="2700000" algn="tl">
                    <a:srgbClr val="000000">
                      <a:alpha val="43137"/>
                    </a:srgbClr>
                  </a:outerShdw>
                </a:effectLst>
                <a:latin typeface="Consolas" pitchFamily="49" charset="0"/>
                <a:ea typeface=""/>
                <a:cs typeface="Consolas" pitchFamily="49" charset="0"/>
              </a:rPr>
              <a:t>ZADD myzset 2 "two" 3 "three"</a:t>
            </a:r>
          </a:p>
          <a:p>
            <a:pPr defTabSz="914240" eaLnBrk="0" fontAlgn="auto" hangingPunct="0">
              <a:spcBef>
                <a:spcPts val="0"/>
              </a:spcBef>
              <a:spcAft>
                <a:spcPts val="0"/>
              </a:spcAft>
              <a:buClr>
                <a:srgbClr val="A19574">
                  <a:lumMod val="40000"/>
                  <a:lumOff val="60000"/>
                </a:srgbClr>
              </a:buClr>
              <a:buSzPct val="70000"/>
            </a:pPr>
            <a:r>
              <a:rPr lang="en-US" sz="1950" b="1" noProof="1">
                <a:solidFill>
                  <a:srgbClr val="FBEEC9">
                    <a:lumMod val="75000"/>
                  </a:srgbClr>
                </a:solidFill>
                <a:effectLst>
                  <a:outerShdw blurRad="38100" dist="38100" dir="2700000" algn="tl">
                    <a:srgbClr val="000000">
                      <a:alpha val="43137"/>
                    </a:srgbClr>
                  </a:outerShdw>
                </a:effectLst>
                <a:latin typeface="Consolas" pitchFamily="49" charset="0"/>
                <a:ea typeface=""/>
                <a:cs typeface="Consolas" pitchFamily="49" charset="0"/>
              </a:rPr>
              <a:t>(integer) 2</a:t>
            </a:r>
          </a:p>
          <a:p>
            <a:pPr defTabSz="914240" eaLnBrk="0" fontAlgn="auto" hangingPunct="0">
              <a:spcBef>
                <a:spcPts val="900"/>
              </a:spcBef>
              <a:spcAft>
                <a:spcPts val="0"/>
              </a:spcAft>
              <a:buClr>
                <a:srgbClr val="A19574">
                  <a:lumMod val="40000"/>
                  <a:lumOff val="60000"/>
                </a:srgbClr>
              </a:buClr>
              <a:buSzPct val="70000"/>
            </a:pPr>
            <a:r>
              <a:rPr lang="en-US" sz="1950" b="1" noProof="1">
                <a:solidFill>
                  <a:srgbClr val="FBEEDC"/>
                </a:solidFill>
                <a:effectLst>
                  <a:outerShdw blurRad="38100" dist="38100" dir="2700000" algn="tl">
                    <a:srgbClr val="000000">
                      <a:alpha val="43137"/>
                    </a:srgbClr>
                  </a:outerShdw>
                </a:effectLst>
                <a:latin typeface="Consolas" pitchFamily="49" charset="0"/>
                <a:ea typeface=""/>
                <a:cs typeface="Consolas" pitchFamily="49" charset="0"/>
              </a:rPr>
              <a:t>ZRANGE myzset 0 -1 WITHSCORES</a:t>
            </a:r>
          </a:p>
          <a:p>
            <a:pPr defTabSz="914240" eaLnBrk="0" fontAlgn="auto" hangingPunct="0">
              <a:spcBef>
                <a:spcPts val="0"/>
              </a:spcBef>
              <a:spcAft>
                <a:spcPts val="0"/>
              </a:spcAft>
              <a:buClr>
                <a:srgbClr val="A19574">
                  <a:lumMod val="40000"/>
                  <a:lumOff val="60000"/>
                </a:srgbClr>
              </a:buClr>
              <a:buSzPct val="70000"/>
            </a:pPr>
            <a:r>
              <a:rPr lang="en-US" sz="1950" b="1" noProof="1">
                <a:solidFill>
                  <a:srgbClr val="FBEEC9">
                    <a:lumMod val="75000"/>
                  </a:srgbClr>
                </a:solidFill>
                <a:effectLst>
                  <a:outerShdw blurRad="38100" dist="38100" dir="2700000" algn="tl">
                    <a:srgbClr val="000000">
                      <a:alpha val="43137"/>
                    </a:srgbClr>
                  </a:outerShdw>
                </a:effectLst>
                <a:latin typeface="Consolas" pitchFamily="49" charset="0"/>
                <a:ea typeface=""/>
                <a:cs typeface="Consolas" pitchFamily="49" charset="0"/>
              </a:rPr>
              <a:t>1) "one"</a:t>
            </a:r>
          </a:p>
          <a:p>
            <a:pPr defTabSz="914240" eaLnBrk="0" fontAlgn="auto" hangingPunct="0">
              <a:spcBef>
                <a:spcPts val="0"/>
              </a:spcBef>
              <a:spcAft>
                <a:spcPts val="0"/>
              </a:spcAft>
              <a:buClr>
                <a:srgbClr val="A19574">
                  <a:lumMod val="40000"/>
                  <a:lumOff val="60000"/>
                </a:srgbClr>
              </a:buClr>
              <a:buSzPct val="70000"/>
            </a:pPr>
            <a:r>
              <a:rPr lang="en-US" sz="1950" b="1" noProof="1">
                <a:solidFill>
                  <a:srgbClr val="FBEEC9">
                    <a:lumMod val="75000"/>
                  </a:srgbClr>
                </a:solidFill>
                <a:effectLst>
                  <a:outerShdw blurRad="38100" dist="38100" dir="2700000" algn="tl">
                    <a:srgbClr val="000000">
                      <a:alpha val="43137"/>
                    </a:srgbClr>
                  </a:outerShdw>
                </a:effectLst>
                <a:latin typeface="Consolas" pitchFamily="49" charset="0"/>
                <a:ea typeface=""/>
                <a:cs typeface="Consolas" pitchFamily="49" charset="0"/>
              </a:rPr>
              <a:t>2) "1"</a:t>
            </a:r>
          </a:p>
          <a:p>
            <a:pPr defTabSz="914240" eaLnBrk="0" fontAlgn="auto" hangingPunct="0">
              <a:spcBef>
                <a:spcPts val="0"/>
              </a:spcBef>
              <a:spcAft>
                <a:spcPts val="0"/>
              </a:spcAft>
              <a:buClr>
                <a:srgbClr val="A19574">
                  <a:lumMod val="40000"/>
                  <a:lumOff val="60000"/>
                </a:srgbClr>
              </a:buClr>
              <a:buSzPct val="70000"/>
            </a:pPr>
            <a:r>
              <a:rPr lang="en-US" sz="1950" b="1" noProof="1">
                <a:solidFill>
                  <a:srgbClr val="FBEEC9">
                    <a:lumMod val="75000"/>
                  </a:srgbClr>
                </a:solidFill>
                <a:effectLst>
                  <a:outerShdw blurRad="38100" dist="38100" dir="2700000" algn="tl">
                    <a:srgbClr val="000000">
                      <a:alpha val="43137"/>
                    </a:srgbClr>
                  </a:outerShdw>
                </a:effectLst>
                <a:latin typeface="Consolas" pitchFamily="49" charset="0"/>
                <a:ea typeface=""/>
                <a:cs typeface="Consolas" pitchFamily="49" charset="0"/>
              </a:rPr>
              <a:t>…</a:t>
            </a:r>
          </a:p>
        </p:txBody>
      </p:sp>
    </p:spTree>
    <p:extLst>
      <p:ext uri="{BB962C8B-B14F-4D97-AF65-F5344CB8AC3E}">
        <p14:creationId xmlns:p14="http://schemas.microsoft.com/office/powerpoint/2010/main" val="8364974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solidFill>
                  <a:prstClr val="white">
                    <a:tint val="75000"/>
                  </a:prstClr>
                </a:solidFill>
              </a:rPr>
              <a:pPr/>
              <a:t>49</a:t>
            </a:fld>
            <a:endParaRPr lang="en-US" dirty="0">
              <a:solidFill>
                <a:prstClr val="white">
                  <a:tint val="75000"/>
                </a:prstClr>
              </a:solidFill>
            </a:endParaRPr>
          </a:p>
        </p:txBody>
      </p:sp>
      <p:sp>
        <p:nvSpPr>
          <p:cNvPr id="8" name="Content Placeholder 2"/>
          <p:cNvSpPr>
            <a:spLocks noGrp="1"/>
          </p:cNvSpPr>
          <p:nvPr>
            <p:ph idx="1"/>
          </p:nvPr>
        </p:nvSpPr>
        <p:spPr/>
        <p:txBody>
          <a:bodyPr>
            <a:normAutofit lnSpcReduction="10000"/>
          </a:bodyPr>
          <a:lstStyle/>
          <a:p>
            <a:pPr>
              <a:lnSpc>
                <a:spcPct val="110000"/>
              </a:lnSpc>
            </a:pPr>
            <a:r>
              <a:rPr lang="en-US" dirty="0" smtClean="0"/>
              <a:t>First user subscribes to certain channel "</a:t>
            </a:r>
            <a:r>
              <a:rPr lang="en-US" b="1" dirty="0" smtClean="0">
                <a:solidFill>
                  <a:schemeClr val="tx2">
                    <a:lumMod val="75000"/>
                  </a:schemeClr>
                </a:solidFill>
                <a:latin typeface="Consolas" panose="020B0609020204030204" pitchFamily="49" charset="0"/>
                <a:cs typeface="Consolas" panose="020B0609020204030204" pitchFamily="49" charset="0"/>
              </a:rPr>
              <a:t>news</a:t>
            </a:r>
            <a:r>
              <a:rPr lang="en-US" dirty="0" smtClean="0"/>
              <a:t>"</a:t>
            </a:r>
          </a:p>
          <a:p>
            <a:pPr>
              <a:lnSpc>
                <a:spcPct val="110000"/>
              </a:lnSpc>
            </a:pPr>
            <a:endParaRPr lang="en-US" dirty="0"/>
          </a:p>
          <a:p>
            <a:pPr>
              <a:lnSpc>
                <a:spcPct val="110000"/>
              </a:lnSpc>
            </a:pPr>
            <a:endParaRPr lang="en-US" dirty="0" smtClean="0"/>
          </a:p>
          <a:p>
            <a:pPr>
              <a:lnSpc>
                <a:spcPct val="110000"/>
              </a:lnSpc>
            </a:pPr>
            <a:endParaRPr lang="en-US" dirty="0" smtClean="0"/>
          </a:p>
          <a:p>
            <a:pPr>
              <a:lnSpc>
                <a:spcPct val="110000"/>
              </a:lnSpc>
            </a:pPr>
            <a:r>
              <a:rPr lang="en-US" dirty="0" smtClean="0"/>
              <a:t>Another user sends messages to the same channel </a:t>
            </a:r>
            <a:r>
              <a:rPr lang="en-US" dirty="0"/>
              <a:t>"</a:t>
            </a:r>
            <a:r>
              <a:rPr lang="en-US" b="1" dirty="0">
                <a:solidFill>
                  <a:schemeClr val="tx2">
                    <a:lumMod val="75000"/>
                  </a:schemeClr>
                </a:solidFill>
                <a:latin typeface="Consolas" panose="020B0609020204030204" pitchFamily="49" charset="0"/>
                <a:cs typeface="Consolas" panose="020B0609020204030204" pitchFamily="49" charset="0"/>
              </a:rPr>
              <a:t>news</a:t>
            </a:r>
            <a:r>
              <a:rPr lang="en-US" dirty="0"/>
              <a:t>"</a:t>
            </a:r>
            <a:endParaRPr lang="en-US" dirty="0" smtClean="0"/>
          </a:p>
          <a:p>
            <a:pPr lvl="1">
              <a:lnSpc>
                <a:spcPct val="110000"/>
              </a:lnSpc>
            </a:pPr>
            <a:endParaRPr lang="en-US" dirty="0"/>
          </a:p>
          <a:p>
            <a:pPr lvl="1">
              <a:lnSpc>
                <a:spcPct val="110000"/>
              </a:lnSpc>
            </a:pPr>
            <a:endParaRPr lang="en-US" dirty="0" smtClean="0"/>
          </a:p>
          <a:p>
            <a:pPr>
              <a:lnSpc>
                <a:spcPct val="110000"/>
              </a:lnSpc>
            </a:pPr>
            <a:r>
              <a:rPr lang="en-US" dirty="0" smtClean="0"/>
              <a:t>Learn more at</a:t>
            </a:r>
            <a:r>
              <a:rPr lang="bg-BG" dirty="0" smtClean="0"/>
              <a:t> </a:t>
            </a:r>
            <a:r>
              <a:rPr lang="en-US" dirty="0">
                <a:hlinkClick r:id="rId2"/>
              </a:rPr>
              <a:t>http://</a:t>
            </a:r>
            <a:r>
              <a:rPr lang="en-US" dirty="0" smtClean="0">
                <a:hlinkClick r:id="rId2"/>
              </a:rPr>
              <a:t>redis.io/commands#pubsub</a:t>
            </a:r>
            <a:endParaRPr lang="en-US" dirty="0" smtClean="0"/>
          </a:p>
        </p:txBody>
      </p:sp>
      <p:sp>
        <p:nvSpPr>
          <p:cNvPr id="4" name="Title 3"/>
          <p:cNvSpPr>
            <a:spLocks noGrp="1"/>
          </p:cNvSpPr>
          <p:nvPr>
            <p:ph type="title"/>
          </p:nvPr>
        </p:nvSpPr>
        <p:spPr/>
        <p:txBody>
          <a:bodyPr/>
          <a:lstStyle/>
          <a:p>
            <a:r>
              <a:rPr lang="en-US" dirty="0" smtClean="0"/>
              <a:t>Publish / Subscribe Commands</a:t>
            </a:r>
            <a:endParaRPr lang="en-US" dirty="0"/>
          </a:p>
        </p:txBody>
      </p:sp>
      <p:sp>
        <p:nvSpPr>
          <p:cNvPr id="9" name="Rectangle 8"/>
          <p:cNvSpPr>
            <a:spLocks noChangeArrowheads="1"/>
          </p:cNvSpPr>
          <p:nvPr/>
        </p:nvSpPr>
        <p:spPr bwMode="auto">
          <a:xfrm>
            <a:off x="647551" y="1473622"/>
            <a:ext cx="7753499" cy="1292662"/>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defTabSz="914240" eaLnBrk="0" fontAlgn="auto" hangingPunct="0">
              <a:spcBef>
                <a:spcPts val="0"/>
              </a:spcBef>
              <a:spcAft>
                <a:spcPts val="0"/>
              </a:spcAft>
              <a:buClr>
                <a:srgbClr val="A19574">
                  <a:lumMod val="40000"/>
                  <a:lumOff val="60000"/>
                </a:srgbClr>
              </a:buClr>
              <a:buSzPct val="70000"/>
            </a:pPr>
            <a:r>
              <a:rPr lang="en-US" sz="1950" b="1" noProof="1">
                <a:solidFill>
                  <a:srgbClr val="FBEEDC"/>
                </a:solidFill>
                <a:effectLst>
                  <a:outerShdw blurRad="38100" dist="38100" dir="2700000" algn="tl">
                    <a:srgbClr val="000000">
                      <a:alpha val="43137"/>
                    </a:srgbClr>
                  </a:outerShdw>
                </a:effectLst>
                <a:latin typeface="Consolas" pitchFamily="49" charset="0"/>
                <a:ea typeface=""/>
                <a:cs typeface="Consolas" pitchFamily="49" charset="0"/>
              </a:rPr>
              <a:t>SUBSCRIBE news</a:t>
            </a:r>
          </a:p>
          <a:p>
            <a:pPr defTabSz="914240" eaLnBrk="0" fontAlgn="auto" hangingPunct="0">
              <a:spcBef>
                <a:spcPts val="0"/>
              </a:spcBef>
              <a:spcAft>
                <a:spcPts val="0"/>
              </a:spcAft>
              <a:buClr>
                <a:srgbClr val="A19574">
                  <a:lumMod val="40000"/>
                  <a:lumOff val="60000"/>
                </a:srgbClr>
              </a:buClr>
              <a:buSzPct val="70000"/>
            </a:pPr>
            <a:r>
              <a:rPr lang="en-US" sz="1950" b="1" noProof="1">
                <a:solidFill>
                  <a:srgbClr val="FBEEC9">
                    <a:lumMod val="75000"/>
                  </a:srgbClr>
                </a:solidFill>
                <a:effectLst>
                  <a:outerShdw blurRad="38100" dist="38100" dir="2700000" algn="tl">
                    <a:srgbClr val="000000">
                      <a:alpha val="43137"/>
                    </a:srgbClr>
                  </a:outerShdw>
                </a:effectLst>
                <a:latin typeface="Consolas" pitchFamily="49" charset="0"/>
                <a:ea typeface=""/>
                <a:cs typeface="Consolas" pitchFamily="49" charset="0"/>
              </a:rPr>
              <a:t>1) "subscribe"</a:t>
            </a:r>
          </a:p>
          <a:p>
            <a:pPr defTabSz="914240" eaLnBrk="0" fontAlgn="auto" hangingPunct="0">
              <a:spcBef>
                <a:spcPts val="0"/>
              </a:spcBef>
              <a:spcAft>
                <a:spcPts val="0"/>
              </a:spcAft>
              <a:buClr>
                <a:srgbClr val="A19574">
                  <a:lumMod val="40000"/>
                  <a:lumOff val="60000"/>
                </a:srgbClr>
              </a:buClr>
              <a:buSzPct val="70000"/>
            </a:pPr>
            <a:r>
              <a:rPr lang="en-US" sz="1950" b="1" noProof="1">
                <a:solidFill>
                  <a:srgbClr val="FBEEC9">
                    <a:lumMod val="75000"/>
                  </a:srgbClr>
                </a:solidFill>
                <a:effectLst>
                  <a:outerShdw blurRad="38100" dist="38100" dir="2700000" algn="tl">
                    <a:srgbClr val="000000">
                      <a:alpha val="43137"/>
                    </a:srgbClr>
                  </a:outerShdw>
                </a:effectLst>
                <a:latin typeface="Consolas" pitchFamily="49" charset="0"/>
                <a:ea typeface=""/>
                <a:cs typeface="Consolas" pitchFamily="49" charset="0"/>
              </a:rPr>
              <a:t>2) "news"</a:t>
            </a:r>
          </a:p>
          <a:p>
            <a:pPr defTabSz="914240" eaLnBrk="0" fontAlgn="auto" hangingPunct="0">
              <a:spcBef>
                <a:spcPts val="0"/>
              </a:spcBef>
              <a:spcAft>
                <a:spcPts val="0"/>
              </a:spcAft>
              <a:buClr>
                <a:srgbClr val="A19574">
                  <a:lumMod val="40000"/>
                  <a:lumOff val="60000"/>
                </a:srgbClr>
              </a:buClr>
              <a:buSzPct val="70000"/>
            </a:pPr>
            <a:r>
              <a:rPr lang="en-US" sz="1950" b="1" noProof="1">
                <a:solidFill>
                  <a:srgbClr val="FBEEC9">
                    <a:lumMod val="75000"/>
                  </a:srgbClr>
                </a:solidFill>
                <a:effectLst>
                  <a:outerShdw blurRad="38100" dist="38100" dir="2700000" algn="tl">
                    <a:srgbClr val="000000">
                      <a:alpha val="43137"/>
                    </a:srgbClr>
                  </a:outerShdw>
                </a:effectLst>
                <a:latin typeface="Consolas" pitchFamily="49" charset="0"/>
                <a:ea typeface=""/>
                <a:cs typeface="Consolas" pitchFamily="49" charset="0"/>
              </a:rPr>
              <a:t>3) (integer) 1</a:t>
            </a:r>
          </a:p>
        </p:txBody>
      </p:sp>
      <p:sp>
        <p:nvSpPr>
          <p:cNvPr id="6" name="Rectangle 5"/>
          <p:cNvSpPr>
            <a:spLocks noChangeArrowheads="1"/>
          </p:cNvSpPr>
          <p:nvPr/>
        </p:nvSpPr>
        <p:spPr bwMode="auto">
          <a:xfrm>
            <a:off x="658467" y="3502536"/>
            <a:ext cx="7753499" cy="692497"/>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defTabSz="914240" eaLnBrk="0" fontAlgn="auto" hangingPunct="0">
              <a:spcBef>
                <a:spcPts val="900"/>
              </a:spcBef>
              <a:spcAft>
                <a:spcPts val="0"/>
              </a:spcAft>
              <a:buClr>
                <a:srgbClr val="A19574">
                  <a:lumMod val="40000"/>
                  <a:lumOff val="60000"/>
                </a:srgbClr>
              </a:buClr>
              <a:buSzPct val="70000"/>
            </a:pPr>
            <a:r>
              <a:rPr lang="en-US" sz="1950" b="1" noProof="1">
                <a:solidFill>
                  <a:srgbClr val="FBEEDC"/>
                </a:solidFill>
                <a:effectLst>
                  <a:outerShdw blurRad="38100" dist="38100" dir="2700000" algn="tl">
                    <a:srgbClr val="000000">
                      <a:alpha val="43137"/>
                    </a:srgbClr>
                  </a:outerShdw>
                </a:effectLst>
                <a:latin typeface="Consolas" pitchFamily="49" charset="0"/>
                <a:ea typeface=""/>
                <a:cs typeface="Consolas" pitchFamily="49" charset="0"/>
              </a:rPr>
              <a:t>PUBLISH news "hello"</a:t>
            </a:r>
          </a:p>
          <a:p>
            <a:pPr defTabSz="914240" eaLnBrk="0" fontAlgn="auto" hangingPunct="0">
              <a:spcBef>
                <a:spcPts val="0"/>
              </a:spcBef>
              <a:spcAft>
                <a:spcPts val="0"/>
              </a:spcAft>
              <a:buClr>
                <a:srgbClr val="A19574">
                  <a:lumMod val="40000"/>
                  <a:lumOff val="60000"/>
                </a:srgbClr>
              </a:buClr>
              <a:buSzPct val="70000"/>
            </a:pPr>
            <a:r>
              <a:rPr lang="en-US" sz="1950" b="1" noProof="1">
                <a:solidFill>
                  <a:srgbClr val="FBEEC9">
                    <a:lumMod val="75000"/>
                  </a:srgbClr>
                </a:solidFill>
                <a:effectLst>
                  <a:outerShdw blurRad="38100" dist="38100" dir="2700000" algn="tl">
                    <a:srgbClr val="000000">
                      <a:alpha val="43137"/>
                    </a:srgbClr>
                  </a:outerShdw>
                </a:effectLst>
                <a:latin typeface="Consolas" pitchFamily="49" charset="0"/>
                <a:ea typeface=""/>
                <a:cs typeface="Consolas" pitchFamily="49" charset="0"/>
              </a:rPr>
              <a:t>(integer) 1</a:t>
            </a:r>
          </a:p>
        </p:txBody>
      </p:sp>
    </p:spTree>
    <p:extLst>
      <p:ext uri="{BB962C8B-B14F-4D97-AF65-F5344CB8AC3E}">
        <p14:creationId xmlns:p14="http://schemas.microsoft.com/office/powerpoint/2010/main" val="15842014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4597538" y="1053898"/>
            <a:ext cx="4317348" cy="2802490"/>
          </a:xfrm>
          <a:prstGeom prst="rect">
            <a:avLst/>
          </a:prstGeom>
        </p:spPr>
      </p:pic>
      <p:pic>
        <p:nvPicPr>
          <p:cNvPr id="4" name="Picture 3"/>
          <p:cNvPicPr>
            <a:picLocks noChangeAspect="1"/>
          </p:cNvPicPr>
          <p:nvPr/>
        </p:nvPicPr>
        <p:blipFill>
          <a:blip r:embed="rId3"/>
          <a:stretch>
            <a:fillRect/>
          </a:stretch>
        </p:blipFill>
        <p:spPr>
          <a:xfrm>
            <a:off x="152400" y="1138286"/>
            <a:ext cx="4191000" cy="2718102"/>
          </a:xfrm>
          <a:prstGeom prst="rect">
            <a:avLst/>
          </a:prstGeom>
        </p:spPr>
      </p:pic>
    </p:spTree>
    <p:extLst>
      <p:ext uri="{BB962C8B-B14F-4D97-AF65-F5344CB8AC3E}">
        <p14:creationId xmlns:p14="http://schemas.microsoft.com/office/powerpoint/2010/main" val="182813934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solidFill>
                  <a:prstClr val="white">
                    <a:tint val="75000"/>
                  </a:prstClr>
                </a:solidFill>
              </a:rPr>
              <a:pPr/>
              <a:t>50</a:t>
            </a:fld>
            <a:endParaRPr lang="en-US" dirty="0">
              <a:solidFill>
                <a:prstClr val="white">
                  <a:tint val="75000"/>
                </a:prstClr>
              </a:solidFill>
            </a:endParaRPr>
          </a:p>
        </p:txBody>
      </p:sp>
      <p:sp>
        <p:nvSpPr>
          <p:cNvPr id="3" name="Content Placeholder 2"/>
          <p:cNvSpPr>
            <a:spLocks noGrp="1"/>
          </p:cNvSpPr>
          <p:nvPr>
            <p:ph idx="1"/>
          </p:nvPr>
        </p:nvSpPr>
        <p:spPr/>
        <p:txBody>
          <a:bodyPr/>
          <a:lstStyle/>
          <a:p>
            <a:r>
              <a:rPr lang="en-US" dirty="0" smtClean="0"/>
              <a:t>Special naming can help using Redis as database</a:t>
            </a:r>
            <a:endParaRPr lang="en-US" dirty="0"/>
          </a:p>
        </p:txBody>
      </p:sp>
      <p:sp>
        <p:nvSpPr>
          <p:cNvPr id="4" name="Title 3"/>
          <p:cNvSpPr>
            <a:spLocks noGrp="1"/>
          </p:cNvSpPr>
          <p:nvPr>
            <p:ph type="title"/>
          </p:nvPr>
        </p:nvSpPr>
        <p:spPr/>
        <p:txBody>
          <a:bodyPr/>
          <a:lstStyle/>
          <a:p>
            <a:r>
              <a:rPr lang="en-US" dirty="0" smtClean="0"/>
              <a:t>Using </a:t>
            </a:r>
            <a:r>
              <a:rPr lang="en-US" noProof="1" smtClean="0"/>
              <a:t>Redis</a:t>
            </a:r>
            <a:r>
              <a:rPr lang="en-US" dirty="0" smtClean="0"/>
              <a:t> as a Database</a:t>
            </a:r>
            <a:endParaRPr lang="en-US" dirty="0"/>
          </a:p>
        </p:txBody>
      </p:sp>
      <p:sp>
        <p:nvSpPr>
          <p:cNvPr id="5" name="Rectangle 4"/>
          <p:cNvSpPr>
            <a:spLocks noChangeArrowheads="1"/>
          </p:cNvSpPr>
          <p:nvPr/>
        </p:nvSpPr>
        <p:spPr bwMode="auto">
          <a:xfrm>
            <a:off x="476101" y="1615291"/>
            <a:ext cx="8096399" cy="3093154"/>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defTabSz="914240" eaLnBrk="0" fontAlgn="auto" hangingPunct="0">
              <a:spcBef>
                <a:spcPts val="0"/>
              </a:spcBef>
              <a:spcAft>
                <a:spcPts val="0"/>
              </a:spcAft>
              <a:buClr>
                <a:srgbClr val="A19574">
                  <a:lumMod val="40000"/>
                  <a:lumOff val="60000"/>
                </a:srgbClr>
              </a:buClr>
              <a:buSzPct val="70000"/>
            </a:pPr>
            <a:r>
              <a:rPr lang="en-US" sz="1950" b="1" noProof="1">
                <a:solidFill>
                  <a:srgbClr val="FBEEDC"/>
                </a:solidFill>
                <a:effectLst>
                  <a:outerShdw blurRad="38100" dist="38100" dir="2700000" algn="tl">
                    <a:srgbClr val="000000">
                      <a:alpha val="43137"/>
                    </a:srgbClr>
                  </a:outerShdw>
                </a:effectLst>
                <a:latin typeface="Consolas" pitchFamily="49" charset="0"/>
                <a:ea typeface=""/>
                <a:cs typeface="Consolas" pitchFamily="49" charset="0"/>
              </a:rPr>
              <a:t>SADD users:names peter</a:t>
            </a:r>
          </a:p>
          <a:p>
            <a:pPr defTabSz="914240" eaLnBrk="0" fontAlgn="auto" hangingPunct="0">
              <a:spcBef>
                <a:spcPts val="0"/>
              </a:spcBef>
              <a:spcAft>
                <a:spcPts val="0"/>
              </a:spcAft>
              <a:buClr>
                <a:srgbClr val="A19574">
                  <a:lumMod val="40000"/>
                  <a:lumOff val="60000"/>
                </a:srgbClr>
              </a:buClr>
              <a:buSzPct val="70000"/>
            </a:pPr>
            <a:r>
              <a:rPr lang="en-US" sz="1950" b="1" noProof="1">
                <a:solidFill>
                  <a:srgbClr val="FBEEDC"/>
                </a:solidFill>
                <a:effectLst>
                  <a:outerShdw blurRad="38100" dist="38100" dir="2700000" algn="tl">
                    <a:srgbClr val="000000">
                      <a:alpha val="43137"/>
                    </a:srgbClr>
                  </a:outerShdw>
                </a:effectLst>
                <a:latin typeface="Consolas" pitchFamily="49" charset="0"/>
                <a:ea typeface=""/>
                <a:cs typeface="Consolas" pitchFamily="49" charset="0"/>
              </a:rPr>
              <a:t>HSET users:peter name "Peter Petrov"</a:t>
            </a:r>
            <a:endParaRPr lang="en-US" sz="1950" b="1" noProof="1">
              <a:solidFill>
                <a:srgbClr val="FBEEC9">
                  <a:lumMod val="75000"/>
                </a:srgbClr>
              </a:solidFill>
              <a:effectLst>
                <a:outerShdw blurRad="38100" dist="38100" dir="2700000" algn="tl">
                  <a:srgbClr val="000000">
                    <a:alpha val="43137"/>
                  </a:srgbClr>
                </a:outerShdw>
              </a:effectLst>
              <a:latin typeface="Consolas" pitchFamily="49" charset="0"/>
              <a:ea typeface=""/>
              <a:cs typeface="Consolas" pitchFamily="49" charset="0"/>
            </a:endParaRPr>
          </a:p>
          <a:p>
            <a:pPr defTabSz="914240" eaLnBrk="0" fontAlgn="auto" hangingPunct="0">
              <a:spcBef>
                <a:spcPts val="0"/>
              </a:spcBef>
              <a:spcAft>
                <a:spcPts val="0"/>
              </a:spcAft>
              <a:buClr>
                <a:srgbClr val="A19574">
                  <a:lumMod val="40000"/>
                  <a:lumOff val="60000"/>
                </a:srgbClr>
              </a:buClr>
              <a:buSzPct val="70000"/>
            </a:pPr>
            <a:r>
              <a:rPr lang="en-US" sz="1950" b="1" noProof="1">
                <a:solidFill>
                  <a:srgbClr val="FBEEDC"/>
                </a:solidFill>
                <a:effectLst>
                  <a:outerShdw blurRad="38100" dist="38100" dir="2700000" algn="tl">
                    <a:srgbClr val="000000">
                      <a:alpha val="43137"/>
                    </a:srgbClr>
                  </a:outerShdw>
                </a:effectLst>
                <a:latin typeface="Consolas" pitchFamily="49" charset="0"/>
                <a:ea typeface=""/>
                <a:cs typeface="Consolas" pitchFamily="49" charset="0"/>
              </a:rPr>
              <a:t>HSET users:peter email "pp@gmail.com"</a:t>
            </a:r>
          </a:p>
          <a:p>
            <a:pPr defTabSz="914240" eaLnBrk="0" fontAlgn="auto" hangingPunct="0">
              <a:spcBef>
                <a:spcPts val="0"/>
              </a:spcBef>
              <a:spcAft>
                <a:spcPts val="0"/>
              </a:spcAft>
              <a:buClr>
                <a:srgbClr val="A19574">
                  <a:lumMod val="40000"/>
                  <a:lumOff val="60000"/>
                </a:srgbClr>
              </a:buClr>
              <a:buSzPct val="70000"/>
            </a:pPr>
            <a:endParaRPr lang="en-US" sz="1950" b="1" noProof="1">
              <a:solidFill>
                <a:srgbClr val="FBEEDC"/>
              </a:solidFill>
              <a:effectLst>
                <a:outerShdw blurRad="38100" dist="38100" dir="2700000" algn="tl">
                  <a:srgbClr val="000000">
                    <a:alpha val="43137"/>
                  </a:srgbClr>
                </a:outerShdw>
              </a:effectLst>
              <a:latin typeface="Consolas" pitchFamily="49" charset="0"/>
              <a:ea typeface=""/>
              <a:cs typeface="Consolas" pitchFamily="49" charset="0"/>
            </a:endParaRPr>
          </a:p>
          <a:p>
            <a:pPr defTabSz="914240" eaLnBrk="0" fontAlgn="auto" hangingPunct="0">
              <a:spcBef>
                <a:spcPts val="0"/>
              </a:spcBef>
              <a:spcAft>
                <a:spcPts val="0"/>
              </a:spcAft>
              <a:buClr>
                <a:srgbClr val="A19574">
                  <a:lumMod val="40000"/>
                  <a:lumOff val="60000"/>
                </a:srgbClr>
              </a:buClr>
              <a:buSzPct val="70000"/>
            </a:pPr>
            <a:r>
              <a:rPr lang="en-US" sz="1950" b="1" noProof="1">
                <a:solidFill>
                  <a:srgbClr val="FBEEDC"/>
                </a:solidFill>
                <a:effectLst>
                  <a:outerShdw blurRad="38100" dist="38100" dir="2700000" algn="tl">
                    <a:srgbClr val="000000">
                      <a:alpha val="43137"/>
                    </a:srgbClr>
                  </a:outerShdw>
                </a:effectLst>
                <a:latin typeface="Consolas" pitchFamily="49" charset="0"/>
                <a:ea typeface=""/>
                <a:cs typeface="Consolas" pitchFamily="49" charset="0"/>
              </a:rPr>
              <a:t>SADD users:names maria</a:t>
            </a:r>
          </a:p>
          <a:p>
            <a:pPr defTabSz="914240" eaLnBrk="0" fontAlgn="auto" hangingPunct="0">
              <a:spcBef>
                <a:spcPts val="0"/>
              </a:spcBef>
              <a:spcAft>
                <a:spcPts val="0"/>
              </a:spcAft>
              <a:buClr>
                <a:srgbClr val="A19574">
                  <a:lumMod val="40000"/>
                  <a:lumOff val="60000"/>
                </a:srgbClr>
              </a:buClr>
              <a:buSzPct val="70000"/>
            </a:pPr>
            <a:r>
              <a:rPr lang="en-US" sz="1950" b="1" noProof="1">
                <a:solidFill>
                  <a:srgbClr val="FBEEDC"/>
                </a:solidFill>
                <a:effectLst>
                  <a:outerShdw blurRad="38100" dist="38100" dir="2700000" algn="tl">
                    <a:srgbClr val="000000">
                      <a:alpha val="43137"/>
                    </a:srgbClr>
                  </a:outerShdw>
                </a:effectLst>
                <a:latin typeface="Consolas" pitchFamily="49" charset="0"/>
                <a:ea typeface=""/>
                <a:cs typeface="Consolas" pitchFamily="49" charset="0"/>
              </a:rPr>
              <a:t>HSET users:maria name "Maria Ivanova"</a:t>
            </a:r>
            <a:endParaRPr lang="en-US" sz="1950" b="1" noProof="1">
              <a:solidFill>
                <a:srgbClr val="FBEEC9">
                  <a:lumMod val="75000"/>
                </a:srgbClr>
              </a:solidFill>
              <a:effectLst>
                <a:outerShdw blurRad="38100" dist="38100" dir="2700000" algn="tl">
                  <a:srgbClr val="000000">
                    <a:alpha val="43137"/>
                  </a:srgbClr>
                </a:outerShdw>
              </a:effectLst>
              <a:latin typeface="Consolas" pitchFamily="49" charset="0"/>
              <a:ea typeface=""/>
              <a:cs typeface="Consolas" pitchFamily="49" charset="0"/>
            </a:endParaRPr>
          </a:p>
          <a:p>
            <a:pPr defTabSz="914240" eaLnBrk="0" fontAlgn="auto" hangingPunct="0">
              <a:spcBef>
                <a:spcPts val="0"/>
              </a:spcBef>
              <a:spcAft>
                <a:spcPts val="0"/>
              </a:spcAft>
              <a:buClr>
                <a:srgbClr val="A19574">
                  <a:lumMod val="40000"/>
                  <a:lumOff val="60000"/>
                </a:srgbClr>
              </a:buClr>
              <a:buSzPct val="70000"/>
            </a:pPr>
            <a:r>
              <a:rPr lang="en-US" sz="1950" b="1" noProof="1">
                <a:solidFill>
                  <a:srgbClr val="FBEEDC"/>
                </a:solidFill>
                <a:effectLst>
                  <a:outerShdw blurRad="38100" dist="38100" dir="2700000" algn="tl">
                    <a:srgbClr val="000000">
                      <a:alpha val="43137"/>
                    </a:srgbClr>
                  </a:outerShdw>
                </a:effectLst>
                <a:latin typeface="Consolas" pitchFamily="49" charset="0"/>
                <a:ea typeface=""/>
                <a:cs typeface="Consolas" pitchFamily="49" charset="0"/>
              </a:rPr>
              <a:t>HSET users:maria email "maria@yahoo.com"</a:t>
            </a:r>
          </a:p>
          <a:p>
            <a:pPr defTabSz="914240" eaLnBrk="0" fontAlgn="auto" hangingPunct="0">
              <a:spcBef>
                <a:spcPts val="0"/>
              </a:spcBef>
              <a:spcAft>
                <a:spcPts val="0"/>
              </a:spcAft>
              <a:buClr>
                <a:srgbClr val="A19574">
                  <a:lumMod val="40000"/>
                  <a:lumOff val="60000"/>
                </a:srgbClr>
              </a:buClr>
              <a:buSzPct val="70000"/>
            </a:pPr>
            <a:endParaRPr lang="en-US" sz="1950" b="1" noProof="1">
              <a:solidFill>
                <a:srgbClr val="FBEEDC"/>
              </a:solidFill>
              <a:effectLst>
                <a:outerShdw blurRad="38100" dist="38100" dir="2700000" algn="tl">
                  <a:srgbClr val="000000">
                    <a:alpha val="43137"/>
                  </a:srgbClr>
                </a:outerShdw>
              </a:effectLst>
              <a:latin typeface="Consolas" pitchFamily="49" charset="0"/>
              <a:ea typeface=""/>
              <a:cs typeface="Consolas" pitchFamily="49" charset="0"/>
            </a:endParaRPr>
          </a:p>
          <a:p>
            <a:pPr defTabSz="914240" eaLnBrk="0" fontAlgn="auto" hangingPunct="0">
              <a:spcBef>
                <a:spcPts val="0"/>
              </a:spcBef>
              <a:spcAft>
                <a:spcPts val="0"/>
              </a:spcAft>
              <a:buClr>
                <a:srgbClr val="A19574">
                  <a:lumMod val="40000"/>
                  <a:lumOff val="60000"/>
                </a:srgbClr>
              </a:buClr>
              <a:buSzPct val="70000"/>
            </a:pPr>
            <a:r>
              <a:rPr lang="en-US" sz="1950" b="1" noProof="1">
                <a:solidFill>
                  <a:srgbClr val="FBEEDC"/>
                </a:solidFill>
                <a:effectLst>
                  <a:outerShdw blurRad="38100" dist="38100" dir="2700000" algn="tl">
                    <a:srgbClr val="000000">
                      <a:alpha val="43137"/>
                    </a:srgbClr>
                  </a:outerShdw>
                </a:effectLst>
                <a:latin typeface="Consolas" pitchFamily="49" charset="0"/>
                <a:ea typeface=""/>
                <a:cs typeface="Consolas" pitchFamily="49" charset="0"/>
              </a:rPr>
              <a:t>SMEMBERS users:names</a:t>
            </a:r>
          </a:p>
          <a:p>
            <a:pPr defTabSz="914240" eaLnBrk="0" fontAlgn="auto" hangingPunct="0">
              <a:spcBef>
                <a:spcPts val="0"/>
              </a:spcBef>
              <a:spcAft>
                <a:spcPts val="0"/>
              </a:spcAft>
              <a:buClr>
                <a:srgbClr val="A19574">
                  <a:lumMod val="40000"/>
                  <a:lumOff val="60000"/>
                </a:srgbClr>
              </a:buClr>
              <a:buSzPct val="70000"/>
            </a:pPr>
            <a:r>
              <a:rPr lang="en-US" sz="1950" b="1" noProof="1">
                <a:solidFill>
                  <a:srgbClr val="FBEEDC"/>
                </a:solidFill>
                <a:effectLst>
                  <a:outerShdw blurRad="38100" dist="38100" dir="2700000" algn="tl">
                    <a:srgbClr val="000000">
                      <a:alpha val="43137"/>
                    </a:srgbClr>
                  </a:outerShdw>
                </a:effectLst>
                <a:latin typeface="Consolas" pitchFamily="49" charset="0"/>
                <a:ea typeface=""/>
                <a:cs typeface="Consolas" pitchFamily="49" charset="0"/>
              </a:rPr>
              <a:t>HGETALL users:peter</a:t>
            </a:r>
          </a:p>
        </p:txBody>
      </p:sp>
      <p:sp>
        <p:nvSpPr>
          <p:cNvPr id="6" name="AutoShape 7"/>
          <p:cNvSpPr>
            <a:spLocks noChangeArrowheads="1"/>
          </p:cNvSpPr>
          <p:nvPr/>
        </p:nvSpPr>
        <p:spPr bwMode="auto">
          <a:xfrm>
            <a:off x="4229100" y="1344321"/>
            <a:ext cx="2645569" cy="402790"/>
          </a:xfrm>
          <a:prstGeom prst="wedgeRoundRectCallout">
            <a:avLst>
              <a:gd name="adj1" fmla="val -65731"/>
              <a:gd name="adj2" fmla="val 56554"/>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914240" fontAlgn="auto">
              <a:spcBef>
                <a:spcPts val="0"/>
              </a:spcBef>
              <a:spcAft>
                <a:spcPts val="0"/>
              </a:spcAft>
            </a:pPr>
            <a:r>
              <a:rPr lang="en-US" sz="2100" noProof="1">
                <a:solidFill>
                  <a:srgbClr val="FFFFFF"/>
                </a:solidFill>
                <a:effectLst>
                  <a:outerShdw blurRad="38100" dist="38100" dir="2700000" algn="tl">
                    <a:srgbClr val="000000">
                      <a:alpha val="43137"/>
                    </a:srgbClr>
                  </a:outerShdw>
                </a:effectLst>
              </a:rPr>
              <a:t>Add a user "</a:t>
            </a:r>
            <a:r>
              <a:rPr lang="en-US" sz="2100" b="1" noProof="1">
                <a:solidFill>
                  <a:srgbClr val="FBEEC9">
                    <a:lumMod val="75000"/>
                  </a:srgbClr>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peter</a:t>
            </a:r>
            <a:r>
              <a:rPr lang="en-US" sz="2100" noProof="1">
                <a:solidFill>
                  <a:srgbClr val="FFFFFF"/>
                </a:solidFill>
                <a:effectLst>
                  <a:outerShdw blurRad="38100" dist="38100" dir="2700000" algn="tl">
                    <a:srgbClr val="000000">
                      <a:alpha val="43137"/>
                    </a:srgbClr>
                  </a:outerShdw>
                </a:effectLst>
              </a:rPr>
              <a:t>".</a:t>
            </a:r>
          </a:p>
        </p:txBody>
      </p:sp>
      <p:sp>
        <p:nvSpPr>
          <p:cNvPr id="7" name="AutoShape 7"/>
          <p:cNvSpPr>
            <a:spLocks noChangeArrowheads="1"/>
          </p:cNvSpPr>
          <p:nvPr/>
        </p:nvSpPr>
        <p:spPr bwMode="auto">
          <a:xfrm>
            <a:off x="6118017" y="2862407"/>
            <a:ext cx="2645569" cy="514350"/>
          </a:xfrm>
          <a:prstGeom prst="wedgeRoundRectCallout">
            <a:avLst>
              <a:gd name="adj1" fmla="val -64228"/>
              <a:gd name="adj2" fmla="val 39162"/>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914240" fontAlgn="auto">
              <a:spcBef>
                <a:spcPts val="0"/>
              </a:spcBef>
              <a:spcAft>
                <a:spcPts val="0"/>
              </a:spcAft>
            </a:pPr>
            <a:r>
              <a:rPr lang="en-US" sz="2100" noProof="1">
                <a:solidFill>
                  <a:srgbClr val="FFFFFF"/>
                </a:solidFill>
                <a:effectLst>
                  <a:outerShdw blurRad="38100" dist="38100" dir="2700000" algn="tl">
                    <a:srgbClr val="000000">
                      <a:alpha val="43137"/>
                    </a:srgbClr>
                  </a:outerShdw>
                </a:effectLst>
              </a:rPr>
              <a:t>Add a user "</a:t>
            </a:r>
            <a:r>
              <a:rPr lang="en-US" sz="2100" b="1" noProof="1">
                <a:solidFill>
                  <a:srgbClr val="FBEEC9">
                    <a:lumMod val="75000"/>
                  </a:srgbClr>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maria</a:t>
            </a:r>
            <a:r>
              <a:rPr lang="en-US" sz="2100" noProof="1">
                <a:solidFill>
                  <a:srgbClr val="FFFFFF"/>
                </a:solidFill>
                <a:effectLst>
                  <a:outerShdw blurRad="38100" dist="38100" dir="2700000" algn="tl">
                    <a:srgbClr val="000000">
                      <a:alpha val="43137"/>
                    </a:srgbClr>
                  </a:outerShdw>
                </a:effectLst>
              </a:rPr>
              <a:t>".</a:t>
            </a:r>
          </a:p>
        </p:txBody>
      </p:sp>
      <p:sp>
        <p:nvSpPr>
          <p:cNvPr id="8" name="AutoShape 7"/>
          <p:cNvSpPr>
            <a:spLocks noChangeArrowheads="1"/>
          </p:cNvSpPr>
          <p:nvPr/>
        </p:nvSpPr>
        <p:spPr bwMode="auto">
          <a:xfrm>
            <a:off x="5943600" y="1874152"/>
            <a:ext cx="2819985" cy="853760"/>
          </a:xfrm>
          <a:prstGeom prst="wedgeRoundRectCallout">
            <a:avLst>
              <a:gd name="adj1" fmla="val -63078"/>
              <a:gd name="adj2" fmla="val -18324"/>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914240" fontAlgn="auto">
              <a:spcBef>
                <a:spcPts val="0"/>
              </a:spcBef>
              <a:spcAft>
                <a:spcPts val="0"/>
              </a:spcAft>
            </a:pPr>
            <a:r>
              <a:rPr lang="en-US" sz="2100" noProof="1">
                <a:solidFill>
                  <a:srgbClr val="FFFFFF"/>
                </a:solidFill>
                <a:effectLst>
                  <a:outerShdw blurRad="38100" dist="38100" dir="2700000" algn="tl">
                    <a:srgbClr val="000000">
                      <a:alpha val="43137"/>
                    </a:srgbClr>
                  </a:outerShdw>
                </a:effectLst>
              </a:rPr>
              <a:t>Use "</a:t>
            </a:r>
            <a:r>
              <a:rPr lang="en-US" sz="2100" b="1" noProof="1">
                <a:solidFill>
                  <a:srgbClr val="FBEEC9">
                    <a:lumMod val="75000"/>
                  </a:srgbClr>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users:peter</a:t>
            </a:r>
            <a:r>
              <a:rPr lang="en-US" sz="2100" noProof="1">
                <a:solidFill>
                  <a:srgbClr val="FFFFFF"/>
                </a:solidFill>
                <a:effectLst>
                  <a:outerShdw blurRad="38100" dist="38100" dir="2700000" algn="tl">
                    <a:srgbClr val="000000">
                      <a:alpha val="43137"/>
                    </a:srgbClr>
                  </a:outerShdw>
                </a:effectLst>
              </a:rPr>
              <a:t>" as key to hold user data</a:t>
            </a:r>
          </a:p>
        </p:txBody>
      </p:sp>
      <p:sp>
        <p:nvSpPr>
          <p:cNvPr id="9" name="AutoShape 7"/>
          <p:cNvSpPr>
            <a:spLocks noChangeArrowheads="1"/>
          </p:cNvSpPr>
          <p:nvPr/>
        </p:nvSpPr>
        <p:spPr bwMode="auto">
          <a:xfrm>
            <a:off x="3734401" y="3829050"/>
            <a:ext cx="1866299" cy="361892"/>
          </a:xfrm>
          <a:prstGeom prst="wedgeRoundRectCallout">
            <a:avLst>
              <a:gd name="adj1" fmla="val -68051"/>
              <a:gd name="adj2" fmla="val 41703"/>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914240" fontAlgn="auto">
              <a:spcBef>
                <a:spcPts val="0"/>
              </a:spcBef>
              <a:spcAft>
                <a:spcPts val="0"/>
              </a:spcAft>
            </a:pPr>
            <a:r>
              <a:rPr lang="en-US" sz="2100" noProof="1">
                <a:solidFill>
                  <a:srgbClr val="FFFFFF"/>
                </a:solidFill>
                <a:effectLst>
                  <a:outerShdw blurRad="38100" dist="38100" dir="2700000" algn="tl">
                    <a:srgbClr val="000000">
                      <a:alpha val="43137"/>
                    </a:srgbClr>
                  </a:outerShdw>
                </a:effectLst>
              </a:rPr>
              <a:t>List all users</a:t>
            </a:r>
          </a:p>
        </p:txBody>
      </p:sp>
      <p:sp>
        <p:nvSpPr>
          <p:cNvPr id="10" name="AutoShape 7"/>
          <p:cNvSpPr>
            <a:spLocks noChangeArrowheads="1"/>
          </p:cNvSpPr>
          <p:nvPr/>
        </p:nvSpPr>
        <p:spPr bwMode="auto">
          <a:xfrm>
            <a:off x="3734401" y="4326006"/>
            <a:ext cx="2209199" cy="641745"/>
          </a:xfrm>
          <a:prstGeom prst="wedgeRoundRectCallout">
            <a:avLst>
              <a:gd name="adj1" fmla="val -70301"/>
              <a:gd name="adj2" fmla="val -21797"/>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914240" fontAlgn="auto">
              <a:spcBef>
                <a:spcPts val="0"/>
              </a:spcBef>
              <a:spcAft>
                <a:spcPts val="0"/>
              </a:spcAft>
            </a:pPr>
            <a:r>
              <a:rPr lang="en-US" sz="2100" noProof="1">
                <a:solidFill>
                  <a:srgbClr val="FFFFFF"/>
                </a:solidFill>
                <a:effectLst>
                  <a:outerShdw blurRad="38100" dist="38100" dir="2700000" algn="tl">
                    <a:srgbClr val="000000">
                      <a:alpha val="43137"/>
                    </a:srgbClr>
                  </a:outerShdw>
                </a:effectLst>
              </a:rPr>
              <a:t>List all properties for user "</a:t>
            </a:r>
            <a:r>
              <a:rPr lang="en-US" sz="2100" b="1" noProof="1">
                <a:solidFill>
                  <a:srgbClr val="FBEEC9">
                    <a:lumMod val="75000"/>
                  </a:srgbClr>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peter</a:t>
            </a:r>
            <a:r>
              <a:rPr lang="en-US" sz="2100" noProof="1">
                <a:solidFill>
                  <a:srgbClr val="FFFFFF"/>
                </a:solidFill>
                <a:effectLst>
                  <a:outerShdw blurRad="38100" dist="38100" dir="2700000" algn="tl">
                    <a:srgbClr val="000000">
                      <a:alpha val="43137"/>
                    </a:srgbClr>
                  </a:outerShdw>
                </a:effectLst>
              </a:rPr>
              <a:t>"</a:t>
            </a:r>
          </a:p>
        </p:txBody>
      </p:sp>
    </p:spTree>
    <p:extLst>
      <p:ext uri="{BB962C8B-B14F-4D97-AF65-F5344CB8AC3E}">
        <p14:creationId xmlns:p14="http://schemas.microsoft.com/office/powerpoint/2010/main" val="11721028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p:txBody>
          <a:bodyPr/>
          <a:lstStyle/>
          <a:p>
            <a:fld id="{C014DD1E-5D91-48A3-AD6D-45FBA980D106}" type="slidenum">
              <a:rPr lang="en-US" smtClean="0">
                <a:solidFill>
                  <a:prstClr val="white">
                    <a:tint val="75000"/>
                  </a:prstClr>
                </a:solidFill>
              </a:rPr>
              <a:pPr/>
              <a:t>51</a:t>
            </a:fld>
            <a:endParaRPr lang="en-US" dirty="0">
              <a:solidFill>
                <a:prstClr val="white">
                  <a:tint val="75000"/>
                </a:prstClr>
              </a:solidFill>
            </a:endParaRPr>
          </a:p>
        </p:txBody>
      </p:sp>
      <p:sp>
        <p:nvSpPr>
          <p:cNvPr id="5" name="Content Placeholder 4"/>
          <p:cNvSpPr>
            <a:spLocks noGrp="1"/>
          </p:cNvSpPr>
          <p:nvPr>
            <p:ph idx="1"/>
          </p:nvPr>
        </p:nvSpPr>
        <p:spPr>
          <a:xfrm>
            <a:off x="144000" y="863341"/>
            <a:ext cx="8853616" cy="4177766"/>
          </a:xfrm>
        </p:spPr>
        <p:txBody>
          <a:bodyPr>
            <a:noAutofit/>
          </a:bodyPr>
          <a:lstStyle/>
          <a:p>
            <a:pPr marL="333375" indent="-333375">
              <a:lnSpc>
                <a:spcPct val="100000"/>
              </a:lnSpc>
              <a:buFontTx/>
              <a:buAutoNum type="arabicPeriod"/>
            </a:pPr>
            <a:r>
              <a:rPr lang="en-GB" dirty="0" smtClean="0"/>
              <a:t>Redis is ultra-fast in-memory data store</a:t>
            </a:r>
          </a:p>
          <a:p>
            <a:pPr marL="571460" lvl="1" indent="-342900">
              <a:lnSpc>
                <a:spcPct val="100000"/>
              </a:lnSpc>
            </a:pPr>
            <a:r>
              <a:rPr lang="en-GB" dirty="0" smtClean="0"/>
              <a:t>Not a database, used along with databases</a:t>
            </a:r>
          </a:p>
          <a:p>
            <a:pPr marL="333375" indent="-333375">
              <a:lnSpc>
                <a:spcPct val="100000"/>
              </a:lnSpc>
              <a:buFontTx/>
              <a:buAutoNum type="arabicPeriod"/>
            </a:pPr>
            <a:r>
              <a:rPr lang="en-GB" dirty="0" smtClean="0"/>
              <a:t>Supports strings, numbers, lists, hashes,</a:t>
            </a:r>
            <a:br>
              <a:rPr lang="en-GB" dirty="0" smtClean="0"/>
            </a:br>
            <a:r>
              <a:rPr lang="en-GB" dirty="0" smtClean="0"/>
              <a:t>sets, sorted sets, publish / subscribe</a:t>
            </a:r>
            <a:br>
              <a:rPr lang="en-GB" dirty="0" smtClean="0"/>
            </a:br>
            <a:r>
              <a:rPr lang="en-GB" dirty="0" smtClean="0"/>
              <a:t>messaging</a:t>
            </a:r>
          </a:p>
          <a:p>
            <a:pPr marL="333375" indent="-333375">
              <a:lnSpc>
                <a:spcPct val="100000"/>
              </a:lnSpc>
              <a:buFontTx/>
              <a:buAutoNum type="arabicPeriod"/>
            </a:pPr>
            <a:r>
              <a:rPr lang="en-GB" dirty="0" smtClean="0"/>
              <a:t>Used for caching / simple apps</a:t>
            </a:r>
            <a:endParaRPr lang="en-US" dirty="0"/>
          </a:p>
        </p:txBody>
      </p:sp>
      <p:sp>
        <p:nvSpPr>
          <p:cNvPr id="4" name="Title 3"/>
          <p:cNvSpPr>
            <a:spLocks noGrp="1"/>
          </p:cNvSpPr>
          <p:nvPr>
            <p:ph type="title"/>
          </p:nvPr>
        </p:nvSpPr>
        <p:spPr/>
        <p:txBody>
          <a:bodyPr>
            <a:normAutofit/>
          </a:bodyPr>
          <a:lstStyle/>
          <a:p>
            <a:r>
              <a:rPr lang="en-US" dirty="0" smtClean="0"/>
              <a:t>Summary</a:t>
            </a:r>
            <a:endParaRPr lang="en-US" dirty="0"/>
          </a:p>
        </p:txBody>
      </p:sp>
      <p:pic>
        <p:nvPicPr>
          <p:cNvPr id="11" name="Picture 4" descr="D:\_WORK PROJECTS\Nakov\Presentation Slides Design\Question Summary Slide\Store\minions summary copy.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57950" y="1151429"/>
            <a:ext cx="1828800" cy="1828800"/>
          </a:xfrm>
          <a:prstGeom prst="rect">
            <a:avLst/>
          </a:prstGeom>
          <a:noFill/>
        </p:spPr>
      </p:pic>
      <p:grpSp>
        <p:nvGrpSpPr>
          <p:cNvPr id="7" name="Group 6"/>
          <p:cNvGrpSpPr/>
          <p:nvPr/>
        </p:nvGrpSpPr>
        <p:grpSpPr>
          <a:xfrm>
            <a:off x="6233110" y="3429000"/>
            <a:ext cx="2311490" cy="1221094"/>
            <a:chOff x="998778" y="2709000"/>
            <a:chExt cx="7687634" cy="3510730"/>
          </a:xfrm>
        </p:grpSpPr>
        <p:pic>
          <p:nvPicPr>
            <p:cNvPr id="8" name="Picture 4"/>
            <p:cNvPicPr>
              <a:picLocks noChangeAspect="1" noChangeArrowheads="1"/>
            </p:cNvPicPr>
            <p:nvPr/>
          </p:nvPicPr>
          <p:blipFill>
            <a:blip r:embed="rId4" cstate="screen">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998778" y="2709000"/>
              <a:ext cx="7687634" cy="3510730"/>
            </a:xfrm>
            <a:prstGeom prst="rect">
              <a:avLst/>
            </a:prstGeom>
            <a:ln>
              <a:noFill/>
            </a:ln>
            <a:effectLst>
              <a:softEdge rad="112500"/>
            </a:effectLst>
          </p:spPr>
        </p:pic>
        <p:sp>
          <p:nvSpPr>
            <p:cNvPr id="10" name="TextBox 9"/>
            <p:cNvSpPr txBox="1"/>
            <p:nvPr/>
          </p:nvSpPr>
          <p:spPr>
            <a:xfrm rot="21361232">
              <a:off x="1603866" y="3732944"/>
              <a:ext cx="6576452" cy="1327851"/>
            </a:xfrm>
            <a:prstGeom prst="rect">
              <a:avLst/>
            </a:prstGeom>
            <a:noFill/>
          </p:spPr>
          <p:txBody>
            <a:bodyPr wrap="none" rtlCol="0">
              <a:prstTxWarp prst="textCascadeUp">
                <a:avLst/>
              </a:prstTxWarp>
              <a:spAutoFit/>
            </a:bodyPr>
            <a:lstStyle/>
            <a:p>
              <a:pPr defTabSz="914240" fontAlgn="auto">
                <a:spcBef>
                  <a:spcPts val="0"/>
                </a:spcBef>
                <a:spcAft>
                  <a:spcPts val="0"/>
                </a:spcAft>
              </a:pPr>
              <a:r>
                <a:rPr lang="en-US" sz="8025" b="1" dirty="0">
                  <a:ln w="3175">
                    <a:solidFill>
                      <a:srgbClr val="FFFFFF">
                        <a:alpha val="50000"/>
                      </a:srgbClr>
                    </a:solidFill>
                    <a:prstDash val="solid"/>
                  </a:ln>
                  <a:solidFill>
                    <a:srgbClr val="F0A22E">
                      <a:lumMod val="40000"/>
                      <a:lumOff val="60000"/>
                      <a:alpha val="49804"/>
                    </a:srgbClr>
                  </a:solidFill>
                  <a:effectLst>
                    <a:outerShdw blurRad="88900" sx="102000" sy="102000" algn="ctr" rotWithShape="0">
                      <a:prstClr val="black"/>
                    </a:outerShdw>
                  </a:effectLst>
                  <a:latin typeface="Calibri"/>
                  <a:ea typeface=""/>
                </a:rPr>
                <a:t>Databases</a:t>
              </a:r>
            </a:p>
          </p:txBody>
        </p:sp>
      </p:grpSp>
    </p:spTree>
    <p:extLst>
      <p:ext uri="{BB962C8B-B14F-4D97-AF65-F5344CB8AC3E}">
        <p14:creationId xmlns:p14="http://schemas.microsoft.com/office/powerpoint/2010/main" val="6657614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sz="2800" dirty="0" err="1" smtClean="0"/>
              <a:t>DynamoDB</a:t>
            </a:r>
            <a:endParaRPr lang="en-US" altLang="en-US" sz="1600" i="1" dirty="0"/>
          </a:p>
        </p:txBody>
      </p:sp>
      <p:sp>
        <p:nvSpPr>
          <p:cNvPr id="8" name="TextBox 9"/>
          <p:cNvSpPr txBox="1">
            <a:spLocks noChangeArrowheads="1"/>
          </p:cNvSpPr>
          <p:nvPr/>
        </p:nvSpPr>
        <p:spPr bwMode="auto">
          <a:xfrm>
            <a:off x="255588" y="4695825"/>
            <a:ext cx="67818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1200" b="1" smtClean="0"/>
              <a:pPr>
                <a:lnSpc>
                  <a:spcPts val="2400"/>
                </a:lnSpc>
              </a:pPr>
              <a:t>52</a:t>
            </a:fld>
            <a:r>
              <a:rPr lang="en-US" altLang="en-US" sz="1200" b="1" dirty="0" smtClean="0"/>
              <a:t> </a:t>
            </a:r>
            <a:r>
              <a:rPr lang="en-US" altLang="en-US" sz="1200" dirty="0"/>
              <a:t>|</a:t>
            </a:r>
            <a:r>
              <a:rPr lang="en-US" altLang="en-US" sz="1200" b="1" dirty="0"/>
              <a:t> Introduction to Databases (F18): </a:t>
            </a:r>
            <a:r>
              <a:rPr lang="en-US" altLang="en-US" sz="1200" i="1" dirty="0" smtClean="0"/>
              <a:t>Lecture 13  --   No </a:t>
            </a:r>
            <a:r>
              <a:rPr lang="en-US" altLang="en-US" sz="1200" i="1" dirty="0"/>
              <a:t>SQL, Normalization</a:t>
            </a:r>
          </a:p>
        </p:txBody>
      </p:sp>
    </p:spTree>
    <p:extLst>
      <p:ext uri="{BB962C8B-B14F-4D97-AF65-F5344CB8AC3E}">
        <p14:creationId xmlns:p14="http://schemas.microsoft.com/office/powerpoint/2010/main" val="1113266890"/>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DynamoDB</a:t>
            </a:r>
            <a:r>
              <a:rPr lang="en-US" dirty="0" smtClean="0"/>
              <a:t> Data Model</a:t>
            </a:r>
            <a:endParaRPr lang="en-US" dirty="0"/>
          </a:p>
        </p:txBody>
      </p:sp>
      <p:pic>
        <p:nvPicPr>
          <p:cNvPr id="4" name="Picture 3"/>
          <p:cNvPicPr>
            <a:picLocks noChangeAspect="1"/>
          </p:cNvPicPr>
          <p:nvPr/>
        </p:nvPicPr>
        <p:blipFill>
          <a:blip r:embed="rId2"/>
          <a:stretch>
            <a:fillRect/>
          </a:stretch>
        </p:blipFill>
        <p:spPr>
          <a:xfrm>
            <a:off x="381000" y="514350"/>
            <a:ext cx="7252962" cy="4136095"/>
          </a:xfrm>
          <a:prstGeom prst="rect">
            <a:avLst/>
          </a:prstGeom>
        </p:spPr>
      </p:pic>
      <p:sp>
        <p:nvSpPr>
          <p:cNvPr id="5" name="Rectangle 4"/>
          <p:cNvSpPr/>
          <p:nvPr/>
        </p:nvSpPr>
        <p:spPr>
          <a:xfrm>
            <a:off x="3124200" y="514350"/>
            <a:ext cx="5486400" cy="646331"/>
          </a:xfrm>
          <a:prstGeom prst="rect">
            <a:avLst/>
          </a:prstGeom>
          <a:solidFill>
            <a:schemeClr val="bg1"/>
          </a:solidFill>
        </p:spPr>
        <p:txBody>
          <a:bodyPr wrap="square">
            <a:spAutoFit/>
          </a:bodyPr>
          <a:lstStyle/>
          <a:p>
            <a:r>
              <a:rPr lang="en-US" dirty="0"/>
              <a:t>https://</a:t>
            </a:r>
            <a:r>
              <a:rPr lang="en-US" dirty="0" err="1"/>
              <a:t>www.slideshare.net</a:t>
            </a:r>
            <a:r>
              <a:rPr lang="en-US" dirty="0"/>
              <a:t>/</a:t>
            </a:r>
            <a:r>
              <a:rPr lang="en-US" dirty="0" err="1"/>
              <a:t>AmazonWebServices</a:t>
            </a:r>
            <a:r>
              <a:rPr lang="en-US" dirty="0"/>
              <a:t>/introduction-to-amazon-dynamodb-73191648</a:t>
            </a:r>
          </a:p>
        </p:txBody>
      </p:sp>
    </p:spTree>
    <p:extLst>
      <p:ext uri="{BB962C8B-B14F-4D97-AF65-F5344CB8AC3E}">
        <p14:creationId xmlns:p14="http://schemas.microsoft.com/office/powerpoint/2010/main" val="1325962846"/>
      </p:ext>
    </p:extLst>
  </p:cSld>
  <p:clrMapOvr>
    <a:masterClrMapping/>
  </p:clrMapOvr>
  <p:transition spd="med">
    <p:wipe dir="r"/>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DynamoDB</a:t>
            </a:r>
            <a:r>
              <a:rPr lang="en-US" dirty="0" smtClean="0"/>
              <a:t> Data Model</a:t>
            </a:r>
            <a:endParaRPr lang="en-US" dirty="0"/>
          </a:p>
        </p:txBody>
      </p:sp>
      <p:pic>
        <p:nvPicPr>
          <p:cNvPr id="3" name="Picture 2"/>
          <p:cNvPicPr>
            <a:picLocks noChangeAspect="1"/>
          </p:cNvPicPr>
          <p:nvPr/>
        </p:nvPicPr>
        <p:blipFill>
          <a:blip r:embed="rId2"/>
          <a:stretch>
            <a:fillRect/>
          </a:stretch>
        </p:blipFill>
        <p:spPr>
          <a:xfrm>
            <a:off x="533400" y="590550"/>
            <a:ext cx="7312058" cy="4019649"/>
          </a:xfrm>
          <a:prstGeom prst="rect">
            <a:avLst/>
          </a:prstGeom>
        </p:spPr>
      </p:pic>
    </p:spTree>
    <p:extLst>
      <p:ext uri="{BB962C8B-B14F-4D97-AF65-F5344CB8AC3E}">
        <p14:creationId xmlns:p14="http://schemas.microsoft.com/office/powerpoint/2010/main" val="1495484654"/>
      </p:ext>
    </p:extLst>
  </p:cSld>
  <p:clrMapOvr>
    <a:masterClrMapping/>
  </p:clrMapOvr>
  <p:transition spd="med">
    <p:wipe dir="r"/>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DynamoDB</a:t>
            </a:r>
            <a:endParaRPr lang="en-US" dirty="0"/>
          </a:p>
        </p:txBody>
      </p:sp>
      <p:pic>
        <p:nvPicPr>
          <p:cNvPr id="4" name="Picture 3"/>
          <p:cNvPicPr>
            <a:picLocks noChangeAspect="1"/>
          </p:cNvPicPr>
          <p:nvPr/>
        </p:nvPicPr>
        <p:blipFill>
          <a:blip r:embed="rId2"/>
          <a:stretch>
            <a:fillRect/>
          </a:stretch>
        </p:blipFill>
        <p:spPr>
          <a:xfrm>
            <a:off x="381000" y="514350"/>
            <a:ext cx="7327300" cy="4114800"/>
          </a:xfrm>
          <a:prstGeom prst="rect">
            <a:avLst/>
          </a:prstGeom>
        </p:spPr>
      </p:pic>
    </p:spTree>
    <p:extLst>
      <p:ext uri="{BB962C8B-B14F-4D97-AF65-F5344CB8AC3E}">
        <p14:creationId xmlns:p14="http://schemas.microsoft.com/office/powerpoint/2010/main" val="735309973"/>
      </p:ext>
    </p:extLst>
  </p:cSld>
  <p:clrMapOvr>
    <a:masterClrMapping/>
  </p:clrMapOvr>
  <p:transition spd="med">
    <p:wipe dir="r"/>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DynamoDB</a:t>
            </a:r>
            <a:r>
              <a:rPr lang="en-US" dirty="0" smtClean="0"/>
              <a:t> Hashing</a:t>
            </a:r>
            <a:endParaRPr lang="en-US" dirty="0"/>
          </a:p>
        </p:txBody>
      </p:sp>
      <p:pic>
        <p:nvPicPr>
          <p:cNvPr id="4" name="Picture 3"/>
          <p:cNvPicPr>
            <a:picLocks noChangeAspect="1"/>
          </p:cNvPicPr>
          <p:nvPr/>
        </p:nvPicPr>
        <p:blipFill>
          <a:blip r:embed="rId2"/>
          <a:stretch>
            <a:fillRect/>
          </a:stretch>
        </p:blipFill>
        <p:spPr>
          <a:xfrm>
            <a:off x="1219200" y="590550"/>
            <a:ext cx="5861109" cy="4128193"/>
          </a:xfrm>
          <a:prstGeom prst="rect">
            <a:avLst/>
          </a:prstGeom>
        </p:spPr>
      </p:pic>
    </p:spTree>
    <p:extLst>
      <p:ext uri="{BB962C8B-B14F-4D97-AF65-F5344CB8AC3E}">
        <p14:creationId xmlns:p14="http://schemas.microsoft.com/office/powerpoint/2010/main" val="481278288"/>
      </p:ext>
    </p:extLst>
  </p:cSld>
  <p:clrMapOvr>
    <a:masterClrMapping/>
  </p:clrMapOvr>
  <p:transition spd="med">
    <p:wipe dir="r"/>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Approaches to Scalability</a:t>
            </a:r>
            <a:endParaRPr lang="en-US" dirty="0"/>
          </a:p>
        </p:txBody>
      </p:sp>
      <p:pic>
        <p:nvPicPr>
          <p:cNvPr id="3" name="Picture 2"/>
          <p:cNvPicPr>
            <a:picLocks noChangeAspect="1"/>
          </p:cNvPicPr>
          <p:nvPr/>
        </p:nvPicPr>
        <p:blipFill>
          <a:blip r:embed="rId2"/>
          <a:stretch>
            <a:fillRect/>
          </a:stretch>
        </p:blipFill>
        <p:spPr>
          <a:xfrm>
            <a:off x="838200" y="590550"/>
            <a:ext cx="7315200" cy="4096823"/>
          </a:xfrm>
          <a:prstGeom prst="rect">
            <a:avLst/>
          </a:prstGeom>
        </p:spPr>
      </p:pic>
    </p:spTree>
    <p:extLst>
      <p:ext uri="{BB962C8B-B14F-4D97-AF65-F5344CB8AC3E}">
        <p14:creationId xmlns:p14="http://schemas.microsoft.com/office/powerpoint/2010/main" val="1666398488"/>
      </p:ext>
    </p:extLst>
  </p:cSld>
  <p:clrMapOvr>
    <a:masterClrMapping/>
  </p:clrMapOvr>
  <p:transition spd="med">
    <p:wipe dir="r"/>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Share Nothing Architecture</a:t>
            </a:r>
            <a:endParaRPr lang="en-US" dirty="0"/>
          </a:p>
        </p:txBody>
      </p:sp>
      <p:pic>
        <p:nvPicPr>
          <p:cNvPr id="4" name="Picture 3"/>
          <p:cNvPicPr>
            <a:picLocks noChangeAspect="1"/>
          </p:cNvPicPr>
          <p:nvPr/>
        </p:nvPicPr>
        <p:blipFill>
          <a:blip r:embed="rId2"/>
          <a:stretch>
            <a:fillRect/>
          </a:stretch>
        </p:blipFill>
        <p:spPr>
          <a:xfrm>
            <a:off x="1143000" y="438150"/>
            <a:ext cx="5635220" cy="4230832"/>
          </a:xfrm>
          <a:prstGeom prst="rect">
            <a:avLst/>
          </a:prstGeom>
        </p:spPr>
      </p:pic>
    </p:spTree>
    <p:extLst>
      <p:ext uri="{BB962C8B-B14F-4D97-AF65-F5344CB8AC3E}">
        <p14:creationId xmlns:p14="http://schemas.microsoft.com/office/powerpoint/2010/main" val="105957874"/>
      </p:ext>
    </p:extLst>
  </p:cSld>
  <p:clrMapOvr>
    <a:masterClrMapping/>
  </p:clrMapOvr>
  <p:transition spd="med">
    <p:wipe dir="r"/>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Sample Code</a:t>
            </a:r>
            <a:endParaRPr lang="en-US" dirty="0"/>
          </a:p>
        </p:txBody>
      </p:sp>
      <p:pic>
        <p:nvPicPr>
          <p:cNvPr id="4" name="Picture 3"/>
          <p:cNvPicPr>
            <a:picLocks noChangeAspect="1"/>
          </p:cNvPicPr>
          <p:nvPr/>
        </p:nvPicPr>
        <p:blipFill>
          <a:blip r:embed="rId2"/>
          <a:stretch>
            <a:fillRect/>
          </a:stretch>
        </p:blipFill>
        <p:spPr>
          <a:xfrm>
            <a:off x="245097" y="2463800"/>
            <a:ext cx="3506367" cy="2178050"/>
          </a:xfrm>
          <a:prstGeom prst="rect">
            <a:avLst/>
          </a:prstGeom>
        </p:spPr>
      </p:pic>
      <p:pic>
        <p:nvPicPr>
          <p:cNvPr id="5" name="Picture 4"/>
          <p:cNvPicPr>
            <a:picLocks noChangeAspect="1"/>
          </p:cNvPicPr>
          <p:nvPr/>
        </p:nvPicPr>
        <p:blipFill>
          <a:blip r:embed="rId3"/>
          <a:stretch>
            <a:fillRect/>
          </a:stretch>
        </p:blipFill>
        <p:spPr>
          <a:xfrm>
            <a:off x="2743200" y="88900"/>
            <a:ext cx="3501843" cy="2374900"/>
          </a:xfrm>
          <a:prstGeom prst="rect">
            <a:avLst/>
          </a:prstGeom>
          <a:ln>
            <a:solidFill>
              <a:schemeClr val="tx1"/>
            </a:solidFill>
          </a:ln>
        </p:spPr>
      </p:pic>
      <p:pic>
        <p:nvPicPr>
          <p:cNvPr id="6" name="Picture 5"/>
          <p:cNvPicPr>
            <a:picLocks noChangeAspect="1"/>
          </p:cNvPicPr>
          <p:nvPr/>
        </p:nvPicPr>
        <p:blipFill>
          <a:blip r:embed="rId4"/>
          <a:stretch>
            <a:fillRect/>
          </a:stretch>
        </p:blipFill>
        <p:spPr>
          <a:xfrm>
            <a:off x="5562600" y="1047750"/>
            <a:ext cx="3279062" cy="3562350"/>
          </a:xfrm>
          <a:prstGeom prst="rect">
            <a:avLst/>
          </a:prstGeom>
          <a:ln>
            <a:solidFill>
              <a:schemeClr val="tx1"/>
            </a:solidFill>
          </a:ln>
        </p:spPr>
      </p:pic>
    </p:spTree>
    <p:extLst>
      <p:ext uri="{BB962C8B-B14F-4D97-AF65-F5344CB8AC3E}">
        <p14:creationId xmlns:p14="http://schemas.microsoft.com/office/powerpoint/2010/main" val="794320811"/>
      </p:ext>
    </p:extLst>
  </p:cSld>
  <p:clrMapOvr>
    <a:masterClrMapping/>
  </p:clrMapOvr>
  <p:transition spd="med">
    <p:wipe dir="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447800" y="454559"/>
            <a:ext cx="6851027" cy="4211045"/>
          </a:xfrm>
          <a:prstGeom prst="rect">
            <a:avLst/>
          </a:prstGeom>
        </p:spPr>
      </p:pic>
      <p:sp>
        <p:nvSpPr>
          <p:cNvPr id="3" name="Rectangle 2"/>
          <p:cNvSpPr/>
          <p:nvPr/>
        </p:nvSpPr>
        <p:spPr>
          <a:xfrm>
            <a:off x="3200400" y="1120022"/>
            <a:ext cx="4267200" cy="457200"/>
          </a:xfrm>
          <a:prstGeom prst="rect">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p:cNvSpPr txBox="1"/>
          <p:nvPr/>
        </p:nvSpPr>
        <p:spPr>
          <a:xfrm>
            <a:off x="6781800" y="1682174"/>
            <a:ext cx="2266261" cy="1169551"/>
          </a:xfrm>
          <a:prstGeom prst="rect">
            <a:avLst/>
          </a:prstGeom>
          <a:noFill/>
        </p:spPr>
        <p:txBody>
          <a:bodyPr wrap="none" rtlCol="0">
            <a:spAutoFit/>
          </a:bodyPr>
          <a:lstStyle/>
          <a:p>
            <a:r>
              <a:rPr lang="en-US" sz="1400" dirty="0" smtClean="0">
                <a:solidFill>
                  <a:srgbClr val="FF0000"/>
                </a:solidFill>
              </a:rPr>
              <a:t>Sum of metric:</a:t>
            </a:r>
          </a:p>
          <a:p>
            <a:pPr marL="285750" indent="-285750">
              <a:buFont typeface="Arial" charset="0"/>
              <a:buChar char="•"/>
            </a:pPr>
            <a:r>
              <a:rPr lang="en-US" sz="1400" dirty="0" smtClean="0">
                <a:solidFill>
                  <a:srgbClr val="FF0000"/>
                </a:solidFill>
              </a:rPr>
              <a:t>Metric: </a:t>
            </a:r>
            <a:r>
              <a:rPr lang="en-US" sz="1400" dirty="0" err="1" smtClean="0">
                <a:solidFill>
                  <a:srgbClr val="FF0000"/>
                </a:solidFill>
              </a:rPr>
              <a:t>quantityOrdered</a:t>
            </a:r>
            <a:endParaRPr lang="en-US" sz="1400" dirty="0" smtClean="0">
              <a:solidFill>
                <a:srgbClr val="FF0000"/>
              </a:solidFill>
            </a:endParaRPr>
          </a:p>
          <a:p>
            <a:pPr marL="285750" indent="-285750">
              <a:buFont typeface="Arial" charset="0"/>
              <a:buChar char="•"/>
            </a:pPr>
            <a:r>
              <a:rPr lang="en-US" sz="1400" dirty="0" smtClean="0">
                <a:solidFill>
                  <a:srgbClr val="FF0000"/>
                </a:solidFill>
              </a:rPr>
              <a:t>Dimensions:</a:t>
            </a:r>
          </a:p>
          <a:p>
            <a:pPr marL="742950" lvl="1" indent="-285750">
              <a:buFont typeface="Arial" charset="0"/>
              <a:buChar char="•"/>
            </a:pPr>
            <a:r>
              <a:rPr lang="en-US" sz="1400" dirty="0" smtClean="0">
                <a:solidFill>
                  <a:srgbClr val="FF0000"/>
                </a:solidFill>
              </a:rPr>
              <a:t>Year</a:t>
            </a:r>
          </a:p>
          <a:p>
            <a:pPr marL="742950" lvl="1" indent="-285750">
              <a:buFont typeface="Arial" charset="0"/>
              <a:buChar char="•"/>
            </a:pPr>
            <a:r>
              <a:rPr lang="en-US" sz="1400" dirty="0" smtClean="0">
                <a:solidFill>
                  <a:srgbClr val="FF0000"/>
                </a:solidFill>
              </a:rPr>
              <a:t>Territory</a:t>
            </a:r>
            <a:endParaRPr lang="en-US" sz="1400" dirty="0">
              <a:solidFill>
                <a:srgbClr val="FF0000"/>
              </a:solidFill>
            </a:endParaRPr>
          </a:p>
        </p:txBody>
      </p:sp>
      <p:sp>
        <p:nvSpPr>
          <p:cNvPr id="5" name="TextBox 4"/>
          <p:cNvSpPr txBox="1"/>
          <p:nvPr/>
        </p:nvSpPr>
        <p:spPr>
          <a:xfrm>
            <a:off x="76200" y="2190750"/>
            <a:ext cx="1035861" cy="738664"/>
          </a:xfrm>
          <a:prstGeom prst="rect">
            <a:avLst/>
          </a:prstGeom>
          <a:noFill/>
        </p:spPr>
        <p:txBody>
          <a:bodyPr wrap="none" rtlCol="0">
            <a:spAutoFit/>
          </a:bodyPr>
          <a:lstStyle/>
          <a:p>
            <a:r>
              <a:rPr lang="en-US" sz="1400" dirty="0" smtClean="0">
                <a:solidFill>
                  <a:srgbClr val="FF0000"/>
                </a:solidFill>
              </a:rPr>
              <a:t>Facts</a:t>
            </a:r>
          </a:p>
          <a:p>
            <a:r>
              <a:rPr lang="en-US" sz="1400" dirty="0">
                <a:solidFill>
                  <a:srgbClr val="FF0000"/>
                </a:solidFill>
              </a:rPr>
              <a:t>a</a:t>
            </a:r>
            <a:r>
              <a:rPr lang="en-US" sz="1400" dirty="0" smtClean="0">
                <a:solidFill>
                  <a:srgbClr val="FF0000"/>
                </a:solidFill>
              </a:rPr>
              <a:t>nd</a:t>
            </a:r>
          </a:p>
          <a:p>
            <a:r>
              <a:rPr lang="en-US" sz="1400" dirty="0" smtClean="0">
                <a:solidFill>
                  <a:srgbClr val="FF0000"/>
                </a:solidFill>
              </a:rPr>
              <a:t>Dimensions</a:t>
            </a:r>
            <a:endParaRPr lang="en-US" sz="1400" dirty="0">
              <a:solidFill>
                <a:srgbClr val="FF0000"/>
              </a:solidFill>
            </a:endParaRPr>
          </a:p>
        </p:txBody>
      </p:sp>
      <p:sp>
        <p:nvSpPr>
          <p:cNvPr id="6" name="Left Brace 5"/>
          <p:cNvSpPr/>
          <p:nvPr/>
        </p:nvSpPr>
        <p:spPr>
          <a:xfrm>
            <a:off x="1752600" y="1352550"/>
            <a:ext cx="152400" cy="2133600"/>
          </a:xfrm>
          <a:prstGeom prst="leftBrace">
            <a:avLst/>
          </a:pr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8" name="Straight Connector 7"/>
          <p:cNvCxnSpPr/>
          <p:nvPr/>
        </p:nvCxnSpPr>
        <p:spPr>
          <a:xfrm flipV="1">
            <a:off x="685800" y="2419350"/>
            <a:ext cx="1066800" cy="124322"/>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128835" y="684651"/>
            <a:ext cx="561179" cy="307777"/>
          </a:xfrm>
          <a:prstGeom prst="rect">
            <a:avLst/>
          </a:prstGeom>
          <a:noFill/>
        </p:spPr>
        <p:txBody>
          <a:bodyPr wrap="none" rtlCol="0">
            <a:spAutoFit/>
          </a:bodyPr>
          <a:lstStyle/>
          <a:p>
            <a:r>
              <a:rPr lang="en-US" sz="1400" dirty="0" smtClean="0">
                <a:solidFill>
                  <a:srgbClr val="FF0000"/>
                </a:solidFill>
              </a:rPr>
              <a:t>Filter</a:t>
            </a:r>
            <a:endParaRPr lang="en-US" sz="1400" dirty="0">
              <a:solidFill>
                <a:srgbClr val="FF0000"/>
              </a:solidFill>
            </a:endParaRPr>
          </a:p>
        </p:txBody>
      </p:sp>
      <p:cxnSp>
        <p:nvCxnSpPr>
          <p:cNvPr id="10" name="Straight Connector 9"/>
          <p:cNvCxnSpPr/>
          <p:nvPr/>
        </p:nvCxnSpPr>
        <p:spPr>
          <a:xfrm>
            <a:off x="594130" y="838539"/>
            <a:ext cx="1006070" cy="562967"/>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3671901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Sample Code</a:t>
            </a:r>
            <a:endParaRPr lang="en-US" dirty="0"/>
          </a:p>
        </p:txBody>
      </p:sp>
      <p:pic>
        <p:nvPicPr>
          <p:cNvPr id="3" name="Picture 2"/>
          <p:cNvPicPr>
            <a:picLocks noChangeAspect="1"/>
          </p:cNvPicPr>
          <p:nvPr/>
        </p:nvPicPr>
        <p:blipFill>
          <a:blip r:embed="rId2"/>
          <a:stretch>
            <a:fillRect/>
          </a:stretch>
        </p:blipFill>
        <p:spPr>
          <a:xfrm>
            <a:off x="152400" y="895350"/>
            <a:ext cx="3193205" cy="3035300"/>
          </a:xfrm>
          <a:prstGeom prst="rect">
            <a:avLst/>
          </a:prstGeom>
        </p:spPr>
      </p:pic>
      <p:pic>
        <p:nvPicPr>
          <p:cNvPr id="8" name="Picture 7"/>
          <p:cNvPicPr>
            <a:picLocks noChangeAspect="1"/>
          </p:cNvPicPr>
          <p:nvPr/>
        </p:nvPicPr>
        <p:blipFill>
          <a:blip r:embed="rId3"/>
          <a:stretch>
            <a:fillRect/>
          </a:stretch>
        </p:blipFill>
        <p:spPr>
          <a:xfrm>
            <a:off x="4343400" y="133350"/>
            <a:ext cx="3939457" cy="4518025"/>
          </a:xfrm>
          <a:prstGeom prst="rect">
            <a:avLst/>
          </a:prstGeom>
        </p:spPr>
      </p:pic>
    </p:spTree>
    <p:extLst>
      <p:ext uri="{BB962C8B-B14F-4D97-AF65-F5344CB8AC3E}">
        <p14:creationId xmlns:p14="http://schemas.microsoft.com/office/powerpoint/2010/main" val="1872938200"/>
      </p:ext>
    </p:extLst>
  </p:cSld>
  <p:clrMapOvr>
    <a:masterClrMapping/>
  </p:clrMapOvr>
  <p:transition spd="med">
    <p:wipe dir="r"/>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5029200" y="0"/>
            <a:ext cx="4185372" cy="4552950"/>
          </a:xfrm>
          <a:prstGeom prst="rect">
            <a:avLst/>
          </a:prstGeom>
        </p:spPr>
      </p:pic>
      <p:sp>
        <p:nvSpPr>
          <p:cNvPr id="2" name="Title 1"/>
          <p:cNvSpPr>
            <a:spLocks noGrp="1"/>
          </p:cNvSpPr>
          <p:nvPr>
            <p:ph type="title"/>
          </p:nvPr>
        </p:nvSpPr>
        <p:spPr/>
        <p:txBody>
          <a:bodyPr/>
          <a:lstStyle/>
          <a:p>
            <a:r>
              <a:rPr lang="en-US" dirty="0" err="1" smtClean="0"/>
              <a:t>DynamoDB</a:t>
            </a:r>
            <a:r>
              <a:rPr lang="en-US" dirty="0" smtClean="0"/>
              <a:t> Summary</a:t>
            </a:r>
            <a:endParaRPr lang="en-US" dirty="0"/>
          </a:p>
        </p:txBody>
      </p:sp>
      <p:sp>
        <p:nvSpPr>
          <p:cNvPr id="3" name="Content Placeholder 2"/>
          <p:cNvSpPr>
            <a:spLocks noGrp="1"/>
          </p:cNvSpPr>
          <p:nvPr>
            <p:ph sz="half" idx="1"/>
          </p:nvPr>
        </p:nvSpPr>
        <p:spPr>
          <a:xfrm>
            <a:off x="228600" y="590550"/>
            <a:ext cx="5181600" cy="3924694"/>
          </a:xfrm>
        </p:spPr>
        <p:txBody>
          <a:bodyPr/>
          <a:lstStyle/>
          <a:p>
            <a:r>
              <a:rPr lang="en-US" dirty="0" smtClean="0"/>
              <a:t>Achieves much greater scalability and performance than RDBMs</a:t>
            </a:r>
          </a:p>
          <a:p>
            <a:r>
              <a:rPr lang="en-US" dirty="0" smtClean="0"/>
              <a:t>Does not support some RDBMs capabilities:</a:t>
            </a:r>
          </a:p>
          <a:p>
            <a:pPr lvl="1"/>
            <a:r>
              <a:rPr lang="en-US" dirty="0" smtClean="0"/>
              <a:t>Referential integrity.</a:t>
            </a:r>
          </a:p>
          <a:p>
            <a:pPr lvl="1"/>
            <a:r>
              <a:rPr lang="en-US" dirty="0" smtClean="0"/>
              <a:t>JOIN</a:t>
            </a:r>
          </a:p>
          <a:p>
            <a:pPr lvl="1"/>
            <a:r>
              <a:rPr lang="en-US" dirty="0" smtClean="0"/>
              <a:t>Queries limited to key fields.</a:t>
            </a:r>
          </a:p>
          <a:p>
            <a:pPr lvl="1"/>
            <a:r>
              <a:rPr lang="en-US" dirty="0" smtClean="0"/>
              <a:t>Non-key field queries are always scans.</a:t>
            </a:r>
            <a:endParaRPr lang="en-US" dirty="0"/>
          </a:p>
          <a:p>
            <a:r>
              <a:rPr lang="en-US" dirty="0" smtClean="0"/>
              <a:t>Data model better fit for </a:t>
            </a:r>
            <a:r>
              <a:rPr lang="en-US" i="1" dirty="0" smtClean="0"/>
              <a:t>semi-structured</a:t>
            </a:r>
            <a:r>
              <a:rPr lang="en-US" dirty="0" smtClean="0"/>
              <a:t> data models and good fit for JSON</a:t>
            </a:r>
          </a:p>
          <a:p>
            <a:pPr lvl="1"/>
            <a:r>
              <a:rPr lang="en-US" dirty="0" smtClean="0"/>
              <a:t>Maps</a:t>
            </a:r>
          </a:p>
          <a:p>
            <a:pPr lvl="1"/>
            <a:r>
              <a:rPr lang="en-US" dirty="0" smtClean="0"/>
              <a:t>Lists</a:t>
            </a:r>
            <a:endParaRPr lang="en-US" dirty="0"/>
          </a:p>
        </p:txBody>
      </p:sp>
    </p:spTree>
    <p:extLst>
      <p:ext uri="{BB962C8B-B14F-4D97-AF65-F5344CB8AC3E}">
        <p14:creationId xmlns:p14="http://schemas.microsoft.com/office/powerpoint/2010/main" val="1918581996"/>
      </p:ext>
    </p:extLst>
  </p:cSld>
  <p:clrMapOvr>
    <a:masterClrMapping/>
  </p:clrMapOvr>
  <p:transition spd="med">
    <p:wipe dir="r"/>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sz="2800" dirty="0" smtClean="0">
                <a:solidFill>
                  <a:schemeClr val="bg1"/>
                </a:solidFill>
              </a:rPr>
              <a:t>Putting the Pieces Together,</a:t>
            </a:r>
            <a:br>
              <a:rPr lang="en-US" sz="2800" dirty="0" smtClean="0">
                <a:solidFill>
                  <a:schemeClr val="bg1"/>
                </a:solidFill>
              </a:rPr>
            </a:br>
            <a:r>
              <a:rPr lang="en-US" sz="2800" dirty="0" smtClean="0">
                <a:solidFill>
                  <a:schemeClr val="bg1"/>
                </a:solidFill>
              </a:rPr>
              <a:t>if we had time.</a:t>
            </a:r>
            <a:endParaRPr lang="en-US" altLang="en-US" sz="1600" i="1" dirty="0">
              <a:solidFill>
                <a:schemeClr val="bg1"/>
              </a:solidFill>
            </a:endParaRPr>
          </a:p>
        </p:txBody>
      </p:sp>
      <p:sp>
        <p:nvSpPr>
          <p:cNvPr id="8" name="TextBox 9"/>
          <p:cNvSpPr txBox="1">
            <a:spLocks noChangeArrowheads="1"/>
          </p:cNvSpPr>
          <p:nvPr/>
        </p:nvSpPr>
        <p:spPr bwMode="auto">
          <a:xfrm>
            <a:off x="255588" y="4695825"/>
            <a:ext cx="67818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1200" b="1" smtClean="0">
                <a:solidFill>
                  <a:schemeClr val="bg1"/>
                </a:solidFill>
              </a:rPr>
              <a:pPr>
                <a:lnSpc>
                  <a:spcPts val="2400"/>
                </a:lnSpc>
              </a:pPr>
              <a:t>62</a:t>
            </a:fld>
            <a:r>
              <a:rPr lang="en-US" altLang="en-US" sz="1200" b="1" dirty="0" smtClean="0">
                <a:solidFill>
                  <a:schemeClr val="bg1"/>
                </a:solidFill>
              </a:rPr>
              <a:t> </a:t>
            </a:r>
            <a:r>
              <a:rPr lang="en-US" altLang="en-US" sz="1200" dirty="0">
                <a:solidFill>
                  <a:schemeClr val="bg1"/>
                </a:solidFill>
              </a:rPr>
              <a:t>|</a:t>
            </a:r>
            <a:r>
              <a:rPr lang="en-US" altLang="en-US" sz="1200" b="1" dirty="0">
                <a:solidFill>
                  <a:schemeClr val="bg1"/>
                </a:solidFill>
              </a:rPr>
              <a:t> Introduction to Databases (F18): </a:t>
            </a:r>
            <a:r>
              <a:rPr lang="en-US" altLang="en-US" sz="1200" i="1" dirty="0" smtClean="0">
                <a:solidFill>
                  <a:schemeClr val="bg1"/>
                </a:solidFill>
              </a:rPr>
              <a:t>Lecture 13  --   No </a:t>
            </a:r>
            <a:r>
              <a:rPr lang="en-US" altLang="en-US" sz="1200" i="1" dirty="0">
                <a:solidFill>
                  <a:schemeClr val="bg1"/>
                </a:solidFill>
              </a:rPr>
              <a:t>SQL, Normalization</a:t>
            </a:r>
          </a:p>
        </p:txBody>
      </p:sp>
    </p:spTree>
    <p:extLst>
      <p:ext uri="{BB962C8B-B14F-4D97-AF65-F5344CB8AC3E}">
        <p14:creationId xmlns:p14="http://schemas.microsoft.com/office/powerpoint/2010/main" val="928759564"/>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Putting the Pieces Together (If we had time)</a:t>
            </a:r>
            <a:endParaRPr lang="en-US" dirty="0"/>
          </a:p>
        </p:txBody>
      </p:sp>
      <p:pic>
        <p:nvPicPr>
          <p:cNvPr id="4" name="Picture 3"/>
          <p:cNvPicPr>
            <a:picLocks noChangeAspect="1"/>
          </p:cNvPicPr>
          <p:nvPr/>
        </p:nvPicPr>
        <p:blipFill>
          <a:blip r:embed="rId2"/>
          <a:stretch>
            <a:fillRect/>
          </a:stretch>
        </p:blipFill>
        <p:spPr>
          <a:xfrm>
            <a:off x="609600" y="482098"/>
            <a:ext cx="7071115" cy="4128002"/>
          </a:xfrm>
          <a:prstGeom prst="rect">
            <a:avLst/>
          </a:prstGeom>
        </p:spPr>
      </p:pic>
    </p:spTree>
    <p:extLst>
      <p:ext uri="{BB962C8B-B14F-4D97-AF65-F5344CB8AC3E}">
        <p14:creationId xmlns:p14="http://schemas.microsoft.com/office/powerpoint/2010/main" val="513261614"/>
      </p:ext>
    </p:extLst>
  </p:cSld>
  <p:clrMapOvr>
    <a:masterClrMapping/>
  </p:clrMapOvr>
  <p:transition spd="med">
    <p:wipe dir="r"/>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sz="2800" dirty="0" smtClean="0">
                <a:solidFill>
                  <a:schemeClr val="bg1"/>
                </a:solidFill>
              </a:rPr>
              <a:t>Normalization/De-normalization</a:t>
            </a:r>
            <a:endParaRPr lang="en-US" altLang="en-US" sz="1600" i="1" dirty="0">
              <a:solidFill>
                <a:schemeClr val="bg1"/>
              </a:solidFill>
            </a:endParaRPr>
          </a:p>
        </p:txBody>
      </p:sp>
      <p:sp>
        <p:nvSpPr>
          <p:cNvPr id="8" name="TextBox 9"/>
          <p:cNvSpPr txBox="1">
            <a:spLocks noChangeArrowheads="1"/>
          </p:cNvSpPr>
          <p:nvPr/>
        </p:nvSpPr>
        <p:spPr bwMode="auto">
          <a:xfrm>
            <a:off x="255588" y="4695825"/>
            <a:ext cx="67818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1200" b="1" smtClean="0">
                <a:solidFill>
                  <a:schemeClr val="bg1"/>
                </a:solidFill>
              </a:rPr>
              <a:pPr>
                <a:lnSpc>
                  <a:spcPts val="2400"/>
                </a:lnSpc>
              </a:pPr>
              <a:t>64</a:t>
            </a:fld>
            <a:r>
              <a:rPr lang="en-US" altLang="en-US" sz="1200" b="1" dirty="0" smtClean="0">
                <a:solidFill>
                  <a:schemeClr val="bg1"/>
                </a:solidFill>
              </a:rPr>
              <a:t> </a:t>
            </a:r>
            <a:r>
              <a:rPr lang="en-US" altLang="en-US" sz="1200" dirty="0">
                <a:solidFill>
                  <a:schemeClr val="bg1"/>
                </a:solidFill>
              </a:rPr>
              <a:t>|</a:t>
            </a:r>
            <a:r>
              <a:rPr lang="en-US" altLang="en-US" sz="1200" b="1" dirty="0">
                <a:solidFill>
                  <a:schemeClr val="bg1"/>
                </a:solidFill>
              </a:rPr>
              <a:t> Introduction to Databases (F18): </a:t>
            </a:r>
            <a:r>
              <a:rPr lang="en-US" altLang="en-US" sz="1200" i="1" dirty="0" smtClean="0">
                <a:solidFill>
                  <a:schemeClr val="bg1"/>
                </a:solidFill>
              </a:rPr>
              <a:t>Lecture 13  --   No </a:t>
            </a:r>
            <a:r>
              <a:rPr lang="en-US" altLang="en-US" sz="1200" i="1" dirty="0">
                <a:solidFill>
                  <a:schemeClr val="bg1"/>
                </a:solidFill>
              </a:rPr>
              <a:t>SQL, Normalization</a:t>
            </a:r>
          </a:p>
        </p:txBody>
      </p:sp>
    </p:spTree>
    <p:extLst>
      <p:ext uri="{BB962C8B-B14F-4D97-AF65-F5344CB8AC3E}">
        <p14:creationId xmlns:p14="http://schemas.microsoft.com/office/powerpoint/2010/main" val="1282190301"/>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ChangeArrowheads="1"/>
          </p:cNvSpPr>
          <p:nvPr/>
        </p:nvSpPr>
        <p:spPr bwMode="auto">
          <a:xfrm>
            <a:off x="1657350" y="4686300"/>
            <a:ext cx="142875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685800" eaLnBrk="0" hangingPunct="0"/>
            <a:endParaRPr lang="en-US">
              <a:solidFill>
                <a:srgbClr val="005400"/>
              </a:solidFill>
              <a:latin typeface="Times New Roman" charset="0"/>
              <a:ea typeface=""/>
            </a:endParaRPr>
          </a:p>
        </p:txBody>
      </p:sp>
      <p:sp>
        <p:nvSpPr>
          <p:cNvPr id="3075" name="Rectangle 3"/>
          <p:cNvSpPr>
            <a:spLocks noChangeArrowheads="1"/>
          </p:cNvSpPr>
          <p:nvPr/>
        </p:nvSpPr>
        <p:spPr bwMode="auto">
          <a:xfrm>
            <a:off x="3486150" y="4686300"/>
            <a:ext cx="217170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685800" eaLnBrk="0" hangingPunct="0"/>
            <a:endParaRPr lang="en-US">
              <a:solidFill>
                <a:srgbClr val="005400"/>
              </a:solidFill>
              <a:latin typeface="Times New Roman" charset="0"/>
              <a:ea typeface=""/>
            </a:endParaRPr>
          </a:p>
        </p:txBody>
      </p:sp>
      <p:sp>
        <p:nvSpPr>
          <p:cNvPr id="3076" name="Rectangle 4"/>
          <p:cNvSpPr>
            <a:spLocks noGrp="1" noChangeArrowheads="1"/>
          </p:cNvSpPr>
          <p:nvPr>
            <p:ph type="ctrTitle"/>
          </p:nvPr>
        </p:nvSpPr>
        <p:spPr>
          <a:xfrm>
            <a:off x="1695450" y="514350"/>
            <a:ext cx="5829300" cy="857250"/>
          </a:xfrm>
          <a:noFill/>
          <a:ln/>
        </p:spPr>
        <p:txBody>
          <a:bodyPr anchor="ctr"/>
          <a:lstStyle/>
          <a:p>
            <a:r>
              <a:rPr lang="en-US" altLang="en-US" sz="3000"/>
              <a:t>Schema Refinement and </a:t>
            </a:r>
            <a:br>
              <a:rPr lang="en-US" altLang="en-US" sz="3000"/>
            </a:br>
            <a:r>
              <a:rPr lang="en-US" altLang="en-US" sz="3000"/>
              <a:t>Normal Forms</a:t>
            </a:r>
          </a:p>
        </p:txBody>
      </p:sp>
      <p:sp>
        <p:nvSpPr>
          <p:cNvPr id="3077" name="Rectangle 5"/>
          <p:cNvSpPr>
            <a:spLocks noGrp="1" noChangeArrowheads="1"/>
          </p:cNvSpPr>
          <p:nvPr>
            <p:ph type="subTitle" idx="1"/>
          </p:nvPr>
        </p:nvSpPr>
        <p:spPr>
          <a:xfrm>
            <a:off x="2171700" y="1504950"/>
            <a:ext cx="4800600" cy="1314450"/>
          </a:xfrm>
          <a:noFill/>
          <a:ln/>
        </p:spPr>
        <p:txBody>
          <a:bodyPr/>
          <a:lstStyle/>
          <a:p>
            <a:pPr marL="257175" indent="-257175"/>
            <a:r>
              <a:rPr lang="en-US" altLang="en-US" sz="2100"/>
              <a:t>Chapter 19</a:t>
            </a:r>
          </a:p>
        </p:txBody>
      </p:sp>
      <p:sp>
        <p:nvSpPr>
          <p:cNvPr id="2" name="TextBox 1"/>
          <p:cNvSpPr txBox="1"/>
          <p:nvPr/>
        </p:nvSpPr>
        <p:spPr>
          <a:xfrm>
            <a:off x="224278" y="2074001"/>
            <a:ext cx="8767321" cy="1569660"/>
          </a:xfrm>
          <a:prstGeom prst="rect">
            <a:avLst/>
          </a:prstGeom>
          <a:noFill/>
        </p:spPr>
        <p:txBody>
          <a:bodyPr wrap="square" rtlCol="0">
            <a:spAutoFit/>
          </a:bodyPr>
          <a:lstStyle/>
          <a:p>
            <a:r>
              <a:rPr lang="en-US" sz="2400" dirty="0" smtClean="0"/>
              <a:t>Note:</a:t>
            </a:r>
          </a:p>
          <a:p>
            <a:pPr marL="800100" lvl="1" indent="-342900">
              <a:buFont typeface="Arial" charset="0"/>
              <a:buChar char="•"/>
            </a:pPr>
            <a:r>
              <a:rPr lang="en-US" dirty="0" smtClean="0"/>
              <a:t>There is a theoretical/formal basis for normalization in the relational model.</a:t>
            </a:r>
          </a:p>
          <a:p>
            <a:pPr marL="800100" lvl="1" indent="-342900">
              <a:buFont typeface="Arial" charset="0"/>
              <a:buChar char="•"/>
            </a:pPr>
            <a:r>
              <a:rPr lang="en-US" dirty="0" smtClean="0"/>
              <a:t>Has practical application to real scenarios and data models.</a:t>
            </a:r>
          </a:p>
          <a:p>
            <a:pPr marL="800100" lvl="1" indent="-342900">
              <a:buFont typeface="Arial" charset="0"/>
              <a:buChar char="•"/>
            </a:pPr>
            <a:r>
              <a:rPr lang="en-US" dirty="0" smtClean="0"/>
              <a:t>Primarily applied intuitively and based on common sense, not theory.</a:t>
            </a:r>
          </a:p>
          <a:p>
            <a:pPr marL="800100" lvl="1" indent="-342900">
              <a:buFont typeface="Arial" charset="0"/>
              <a:buChar char="•"/>
            </a:pPr>
            <a:r>
              <a:rPr lang="en-US" dirty="0" smtClean="0"/>
              <a:t>But, like relational algebra, I have to give you an overview of the theory. </a:t>
            </a:r>
            <a:endParaRPr lang="en-US" dirty="0"/>
          </a:p>
        </p:txBody>
      </p:sp>
    </p:spTree>
    <p:extLst>
      <p:ext uri="{BB962C8B-B14F-4D97-AF65-F5344CB8AC3E}">
        <p14:creationId xmlns:p14="http://schemas.microsoft.com/office/powerpoint/2010/main" val="572436098"/>
      </p:ext>
    </p:extLst>
  </p:cSld>
  <p:clrMapOvr>
    <a:masterClrMapping/>
  </p:clrMapOvr>
  <p:transition>
    <p:cut/>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ChangeArrowheads="1"/>
          </p:cNvSpPr>
          <p:nvPr/>
        </p:nvSpPr>
        <p:spPr bwMode="auto">
          <a:xfrm>
            <a:off x="1657350" y="4686300"/>
            <a:ext cx="142875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685800" eaLnBrk="0" hangingPunct="0"/>
            <a:endParaRPr lang="en-US">
              <a:solidFill>
                <a:srgbClr val="005400"/>
              </a:solidFill>
              <a:latin typeface="Times New Roman" charset="0"/>
              <a:ea typeface=""/>
            </a:endParaRPr>
          </a:p>
        </p:txBody>
      </p:sp>
      <p:sp>
        <p:nvSpPr>
          <p:cNvPr id="5123" name="Rectangle 3"/>
          <p:cNvSpPr>
            <a:spLocks noChangeArrowheads="1"/>
          </p:cNvSpPr>
          <p:nvPr/>
        </p:nvSpPr>
        <p:spPr bwMode="auto">
          <a:xfrm>
            <a:off x="3486150" y="4686300"/>
            <a:ext cx="217170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685800" eaLnBrk="0" hangingPunct="0"/>
            <a:endParaRPr lang="en-US">
              <a:solidFill>
                <a:srgbClr val="005400"/>
              </a:solidFill>
              <a:latin typeface="Times New Roman" charset="0"/>
              <a:ea typeface=""/>
            </a:endParaRPr>
          </a:p>
        </p:txBody>
      </p:sp>
      <p:sp>
        <p:nvSpPr>
          <p:cNvPr id="5124" name="Rectangle 4"/>
          <p:cNvSpPr>
            <a:spLocks noGrp="1" noChangeArrowheads="1"/>
          </p:cNvSpPr>
          <p:nvPr>
            <p:ph type="title"/>
          </p:nvPr>
        </p:nvSpPr>
        <p:spPr>
          <a:noFill/>
          <a:ln/>
        </p:spPr>
        <p:txBody>
          <a:bodyPr/>
          <a:lstStyle/>
          <a:p>
            <a:r>
              <a:rPr lang="en-US" altLang="en-US"/>
              <a:t>The Evils of Redundancy</a:t>
            </a:r>
          </a:p>
        </p:txBody>
      </p:sp>
      <p:sp>
        <p:nvSpPr>
          <p:cNvPr id="5125" name="Rectangle 5"/>
          <p:cNvSpPr>
            <a:spLocks noGrp="1" noChangeArrowheads="1"/>
          </p:cNvSpPr>
          <p:nvPr>
            <p:ph type="body" idx="1"/>
          </p:nvPr>
        </p:nvSpPr>
        <p:spPr>
          <a:xfrm>
            <a:off x="990600" y="819150"/>
            <a:ext cx="6743700" cy="3543300"/>
          </a:xfrm>
          <a:noFill/>
          <a:ln/>
        </p:spPr>
        <p:txBody>
          <a:bodyPr/>
          <a:lstStyle/>
          <a:p>
            <a:r>
              <a:rPr lang="en-US" altLang="en-US" i="1">
                <a:solidFill>
                  <a:schemeClr val="accent2"/>
                </a:solidFill>
              </a:rPr>
              <a:t>Redundancy</a:t>
            </a:r>
            <a:r>
              <a:rPr lang="en-US" altLang="en-US">
                <a:solidFill>
                  <a:schemeClr val="accent2"/>
                </a:solidFill>
              </a:rPr>
              <a:t> </a:t>
            </a:r>
            <a:r>
              <a:rPr lang="en-US" altLang="en-US"/>
              <a:t>is at the root of several problems associated with relational schemas:</a:t>
            </a:r>
          </a:p>
          <a:p>
            <a:pPr lvl="1">
              <a:buSzPct val="75000"/>
            </a:pPr>
            <a:r>
              <a:rPr lang="en-US" altLang="en-US" dirty="0">
                <a:solidFill>
                  <a:schemeClr val="accent2"/>
                </a:solidFill>
              </a:rPr>
              <a:t>redundant storage, insert/delete/update anomalies</a:t>
            </a:r>
            <a:endParaRPr lang="en-US" altLang="en-US" dirty="0"/>
          </a:p>
          <a:p>
            <a:r>
              <a:rPr lang="en-US" altLang="en-US" dirty="0"/>
              <a:t>Integrity constraints, in particular</a:t>
            </a:r>
            <a:r>
              <a:rPr lang="en-US" altLang="en-US" i="1" dirty="0"/>
              <a:t> </a:t>
            </a:r>
            <a:r>
              <a:rPr lang="en-US" altLang="en-US" i="1" dirty="0">
                <a:solidFill>
                  <a:schemeClr val="accent2"/>
                </a:solidFill>
              </a:rPr>
              <a:t>functional dependencies</a:t>
            </a:r>
            <a:r>
              <a:rPr lang="en-US" altLang="en-US" dirty="0"/>
              <a:t>, can be used to identify schemas with such problems and to suggest refinements.</a:t>
            </a:r>
          </a:p>
          <a:p>
            <a:r>
              <a:rPr lang="en-US" altLang="en-US" dirty="0"/>
              <a:t>Main refinement technique:  </a:t>
            </a:r>
            <a:r>
              <a:rPr lang="en-US" altLang="en-US" i="1" u="sng" dirty="0">
                <a:solidFill>
                  <a:schemeClr val="accent2"/>
                </a:solidFill>
              </a:rPr>
              <a:t>decomposition</a:t>
            </a:r>
            <a:r>
              <a:rPr lang="en-US" altLang="en-US" dirty="0"/>
              <a:t> (replacing ABCD with, say, AB and BCD, or ACD and ABD).</a:t>
            </a:r>
          </a:p>
          <a:p>
            <a:r>
              <a:rPr lang="en-US" altLang="en-US" dirty="0"/>
              <a:t>Decomposition should be used judiciously:</a:t>
            </a:r>
          </a:p>
          <a:p>
            <a:pPr lvl="1">
              <a:buSzPct val="75000"/>
            </a:pPr>
            <a:r>
              <a:rPr lang="en-US" altLang="en-US" dirty="0"/>
              <a:t>Is there reason to decompose a relation?</a:t>
            </a:r>
          </a:p>
          <a:p>
            <a:pPr lvl="1">
              <a:buSzPct val="75000"/>
            </a:pPr>
            <a:r>
              <a:rPr lang="en-US" altLang="en-US" dirty="0"/>
              <a:t>What problems (if any) does the decomposition cause?</a:t>
            </a:r>
          </a:p>
        </p:txBody>
      </p:sp>
    </p:spTree>
    <p:extLst>
      <p:ext uri="{BB962C8B-B14F-4D97-AF65-F5344CB8AC3E}">
        <p14:creationId xmlns:p14="http://schemas.microsoft.com/office/powerpoint/2010/main" val="395619636"/>
      </p:ext>
    </p:extLst>
  </p:cSld>
  <p:clrMapOvr>
    <a:masterClrMapping/>
  </p:clrMapOvr>
  <p:transition>
    <p:cut/>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ChangeArrowheads="1"/>
          </p:cNvSpPr>
          <p:nvPr/>
        </p:nvSpPr>
        <p:spPr bwMode="auto">
          <a:xfrm>
            <a:off x="971550" y="4324350"/>
            <a:ext cx="142875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171" name="Rectangle 3"/>
          <p:cNvSpPr>
            <a:spLocks noChangeArrowheads="1"/>
          </p:cNvSpPr>
          <p:nvPr/>
        </p:nvSpPr>
        <p:spPr bwMode="auto">
          <a:xfrm>
            <a:off x="2800350" y="4324350"/>
            <a:ext cx="217170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172" name="Rectangle 4"/>
          <p:cNvSpPr>
            <a:spLocks noGrp="1" noChangeArrowheads="1"/>
          </p:cNvSpPr>
          <p:nvPr>
            <p:ph type="title"/>
          </p:nvPr>
        </p:nvSpPr>
        <p:spPr>
          <a:noFill/>
          <a:ln/>
        </p:spPr>
        <p:txBody>
          <a:bodyPr/>
          <a:lstStyle/>
          <a:p>
            <a:r>
              <a:rPr lang="en-US" altLang="en-US"/>
              <a:t>Functional Dependencies (FDs)</a:t>
            </a:r>
          </a:p>
        </p:txBody>
      </p:sp>
      <p:sp>
        <p:nvSpPr>
          <p:cNvPr id="7173" name="Rectangle 5"/>
          <p:cNvSpPr>
            <a:spLocks noGrp="1" noChangeArrowheads="1"/>
          </p:cNvSpPr>
          <p:nvPr>
            <p:ph type="body" idx="1"/>
          </p:nvPr>
        </p:nvSpPr>
        <p:spPr>
          <a:xfrm>
            <a:off x="457200" y="895350"/>
            <a:ext cx="6743700" cy="3543300"/>
          </a:xfrm>
          <a:noFill/>
          <a:ln/>
        </p:spPr>
        <p:txBody>
          <a:bodyPr/>
          <a:lstStyle/>
          <a:p>
            <a:r>
              <a:rPr lang="en-US" altLang="en-US"/>
              <a:t>A </a:t>
            </a:r>
            <a:r>
              <a:rPr lang="en-US" altLang="en-US" u="sng"/>
              <a:t>functional dependency</a:t>
            </a:r>
            <a:r>
              <a:rPr lang="en-US" altLang="en-US"/>
              <a:t> </a:t>
            </a:r>
            <a:r>
              <a:rPr lang="en-US" altLang="en-US">
                <a:solidFill>
                  <a:schemeClr val="accent2"/>
                </a:solidFill>
              </a:rPr>
              <a:t>X      Y </a:t>
            </a:r>
            <a:r>
              <a:rPr lang="en-US" altLang="en-US"/>
              <a:t>holds over relation R if, for every allowable instance </a:t>
            </a:r>
            <a:r>
              <a:rPr lang="en-US" altLang="en-US" i="1"/>
              <a:t>r</a:t>
            </a:r>
            <a:r>
              <a:rPr lang="en-US" altLang="en-US"/>
              <a:t> of R:</a:t>
            </a:r>
          </a:p>
          <a:p>
            <a:pPr lvl="1">
              <a:buSzPct val="75000"/>
            </a:pPr>
            <a:r>
              <a:rPr lang="en-US" altLang="en-US" i="1" dirty="0"/>
              <a:t>t1    r,  t2    r,        </a:t>
            </a:r>
            <a:r>
              <a:rPr lang="en-US" altLang="en-US" dirty="0"/>
              <a:t>(</a:t>
            </a:r>
            <a:r>
              <a:rPr lang="en-US" altLang="en-US" i="1" dirty="0"/>
              <a:t>t1</a:t>
            </a:r>
            <a:r>
              <a:rPr lang="en-US" altLang="en-US" dirty="0"/>
              <a:t>) =        (</a:t>
            </a:r>
            <a:r>
              <a:rPr lang="en-US" altLang="en-US" i="1" dirty="0"/>
              <a:t>t2</a:t>
            </a:r>
            <a:r>
              <a:rPr lang="en-US" altLang="en-US" dirty="0"/>
              <a:t>)  implies        (</a:t>
            </a:r>
            <a:r>
              <a:rPr lang="en-US" altLang="en-US" i="1" dirty="0"/>
              <a:t>t1</a:t>
            </a:r>
            <a:r>
              <a:rPr lang="en-US" altLang="en-US" dirty="0"/>
              <a:t>) =        (</a:t>
            </a:r>
            <a:r>
              <a:rPr lang="en-US" altLang="en-US" i="1" dirty="0"/>
              <a:t>t2</a:t>
            </a:r>
            <a:r>
              <a:rPr lang="en-US" altLang="en-US" dirty="0"/>
              <a:t>)</a:t>
            </a:r>
          </a:p>
          <a:p>
            <a:pPr lvl="1">
              <a:buSzPct val="75000"/>
            </a:pPr>
            <a:r>
              <a:rPr lang="en-US" altLang="en-US" dirty="0"/>
              <a:t>i.e., given two tuples in </a:t>
            </a:r>
            <a:r>
              <a:rPr lang="en-US" altLang="en-US" i="1" dirty="0"/>
              <a:t>r</a:t>
            </a:r>
            <a:r>
              <a:rPr lang="en-US" altLang="en-US" dirty="0"/>
              <a:t>, if the X values agree, then the Y values must also agree.  (X and Y are </a:t>
            </a:r>
            <a:r>
              <a:rPr lang="en-US" altLang="en-US" i="1" dirty="0"/>
              <a:t>sets</a:t>
            </a:r>
            <a:r>
              <a:rPr lang="en-US" altLang="en-US" dirty="0"/>
              <a:t> of attributes.)</a:t>
            </a:r>
          </a:p>
          <a:p>
            <a:r>
              <a:rPr lang="en-US" altLang="en-US" dirty="0"/>
              <a:t>An FD is a statement about </a:t>
            </a:r>
            <a:r>
              <a:rPr lang="en-US" altLang="en-US" i="1" dirty="0">
                <a:solidFill>
                  <a:schemeClr val="accent2"/>
                </a:solidFill>
              </a:rPr>
              <a:t>all</a:t>
            </a:r>
            <a:r>
              <a:rPr lang="en-US" altLang="en-US" dirty="0"/>
              <a:t> allowable relations.</a:t>
            </a:r>
          </a:p>
          <a:p>
            <a:pPr lvl="1">
              <a:buSzPct val="75000"/>
            </a:pPr>
            <a:r>
              <a:rPr lang="en-US" altLang="en-US" dirty="0"/>
              <a:t>Must be identified based on semantics of application.</a:t>
            </a:r>
          </a:p>
          <a:p>
            <a:pPr lvl="1">
              <a:buSzPct val="75000"/>
            </a:pPr>
            <a:r>
              <a:rPr lang="en-US" altLang="en-US" dirty="0"/>
              <a:t>Given some allowable instance </a:t>
            </a:r>
            <a:r>
              <a:rPr lang="en-US" altLang="en-US" i="1" dirty="0"/>
              <a:t>r1</a:t>
            </a:r>
            <a:r>
              <a:rPr lang="en-US" altLang="en-US" dirty="0"/>
              <a:t> of R, we can check if it violates some FD </a:t>
            </a:r>
            <a:r>
              <a:rPr lang="en-US" altLang="en-US" i="1" dirty="0"/>
              <a:t>f</a:t>
            </a:r>
            <a:r>
              <a:rPr lang="en-US" altLang="en-US" dirty="0"/>
              <a:t>, but we cannot tell if </a:t>
            </a:r>
            <a:r>
              <a:rPr lang="en-US" altLang="en-US" i="1" dirty="0"/>
              <a:t>f</a:t>
            </a:r>
            <a:r>
              <a:rPr lang="en-US" altLang="en-US" dirty="0"/>
              <a:t> holds over R!</a:t>
            </a:r>
          </a:p>
          <a:p>
            <a:r>
              <a:rPr lang="en-US" altLang="en-US" dirty="0"/>
              <a:t>K is a candidate key for R means that K      R</a:t>
            </a:r>
          </a:p>
          <a:p>
            <a:pPr lvl="1">
              <a:buSzPct val="75000"/>
            </a:pPr>
            <a:r>
              <a:rPr lang="en-US" altLang="en-US" dirty="0"/>
              <a:t>However, K      R does not require K to be </a:t>
            </a:r>
            <a:r>
              <a:rPr lang="en-US" altLang="en-US" i="1" dirty="0"/>
              <a:t>minimal</a:t>
            </a:r>
            <a:r>
              <a:rPr lang="en-US" altLang="en-US" dirty="0"/>
              <a:t>!</a:t>
            </a:r>
          </a:p>
        </p:txBody>
      </p:sp>
      <p:graphicFrame>
        <p:nvGraphicFramePr>
          <p:cNvPr id="7174" name="Object 6">
            <a:hlinkClick r:id="" action="ppaction://ole?verb=0"/>
          </p:cNvPr>
          <p:cNvGraphicFramePr>
            <a:graphicFrameLocks/>
          </p:cNvGraphicFramePr>
          <p:nvPr>
            <p:extLst>
              <p:ext uri="{D42A27DB-BD31-4B8C-83A1-F6EECF244321}">
                <p14:modId xmlns:p14="http://schemas.microsoft.com/office/powerpoint/2010/main" val="1255329386"/>
              </p:ext>
            </p:extLst>
          </p:nvPr>
        </p:nvGraphicFramePr>
        <p:xfrm>
          <a:off x="4000500" y="929878"/>
          <a:ext cx="1218010" cy="442913"/>
        </p:xfrm>
        <a:graphic>
          <a:graphicData uri="http://schemas.openxmlformats.org/presentationml/2006/ole">
            <mc:AlternateContent xmlns:mc="http://schemas.openxmlformats.org/markup-compatibility/2006">
              <mc:Choice xmlns:v="urn:schemas-microsoft-com:vml" Requires="v">
                <p:oleObj spid="_x0000_s11368" name="Equation" r:id="rId4" imgW="1623960" imgH="590400" progId="Equation.3">
                  <p:embed/>
                </p:oleObj>
              </mc:Choice>
              <mc:Fallback>
                <p:oleObj name="Equation" r:id="rId4" imgW="1623960" imgH="590400" progId="Equation.3">
                  <p:embed/>
                  <p:pic>
                    <p:nvPicPr>
                      <p:cNvPr id="0" name=""/>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00500" y="929878"/>
                        <a:ext cx="1218010" cy="442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7175" name="Object 7">
            <a:hlinkClick r:id="" action="ppaction://ole?verb=0"/>
          </p:cNvPr>
          <p:cNvGraphicFramePr>
            <a:graphicFrameLocks/>
          </p:cNvGraphicFramePr>
          <p:nvPr>
            <p:extLst>
              <p:ext uri="{D42A27DB-BD31-4B8C-83A1-F6EECF244321}">
                <p14:modId xmlns:p14="http://schemas.microsoft.com/office/powerpoint/2010/main" val="1441642374"/>
              </p:ext>
            </p:extLst>
          </p:nvPr>
        </p:nvGraphicFramePr>
        <p:xfrm>
          <a:off x="1257300" y="1657350"/>
          <a:ext cx="627460" cy="485775"/>
        </p:xfrm>
        <a:graphic>
          <a:graphicData uri="http://schemas.openxmlformats.org/presentationml/2006/ole">
            <mc:AlternateContent xmlns:mc="http://schemas.openxmlformats.org/markup-compatibility/2006">
              <mc:Choice xmlns:v="urn:schemas-microsoft-com:vml" Requires="v">
                <p:oleObj spid="_x0000_s11369" name="Equation" r:id="rId6" imgW="836280" imgH="647640" progId="Equation.3">
                  <p:embed/>
                </p:oleObj>
              </mc:Choice>
              <mc:Fallback>
                <p:oleObj name="Equation" r:id="rId6" imgW="836280" imgH="647640" progId="Equation.3">
                  <p:embed/>
                  <p:pic>
                    <p:nvPicPr>
                      <p:cNvPr id="0" name=""/>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57300" y="1657350"/>
                        <a:ext cx="627460" cy="485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7176" name="Object 8">
            <a:hlinkClick r:id="" action="ppaction://ole?verb=0"/>
          </p:cNvPr>
          <p:cNvGraphicFramePr>
            <a:graphicFrameLocks/>
          </p:cNvGraphicFramePr>
          <p:nvPr>
            <p:extLst>
              <p:ext uri="{D42A27DB-BD31-4B8C-83A1-F6EECF244321}">
                <p14:modId xmlns:p14="http://schemas.microsoft.com/office/powerpoint/2010/main" val="1772874364"/>
              </p:ext>
            </p:extLst>
          </p:nvPr>
        </p:nvGraphicFramePr>
        <p:xfrm>
          <a:off x="1943100" y="1657350"/>
          <a:ext cx="627460" cy="485775"/>
        </p:xfrm>
        <a:graphic>
          <a:graphicData uri="http://schemas.openxmlformats.org/presentationml/2006/ole">
            <mc:AlternateContent xmlns:mc="http://schemas.openxmlformats.org/markup-compatibility/2006">
              <mc:Choice xmlns:v="urn:schemas-microsoft-com:vml" Requires="v">
                <p:oleObj spid="_x0000_s11370" name="Equation" r:id="rId8" imgW="836280" imgH="647640" progId="Equation.3">
                  <p:embed/>
                </p:oleObj>
              </mc:Choice>
              <mc:Fallback>
                <p:oleObj name="Equation" r:id="rId8" imgW="836280" imgH="647640" progId="Equation.3">
                  <p:embed/>
                  <p:pic>
                    <p:nvPicPr>
                      <p:cNvPr id="0" name=""/>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943100" y="1657350"/>
                        <a:ext cx="627460" cy="485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7177" name="Object 9">
            <a:hlinkClick r:id="" action="ppaction://ole?verb=0"/>
          </p:cNvPr>
          <p:cNvGraphicFramePr>
            <a:graphicFrameLocks/>
          </p:cNvGraphicFramePr>
          <p:nvPr>
            <p:extLst>
              <p:ext uri="{D42A27DB-BD31-4B8C-83A1-F6EECF244321}">
                <p14:modId xmlns:p14="http://schemas.microsoft.com/office/powerpoint/2010/main" val="363833623"/>
              </p:ext>
            </p:extLst>
          </p:nvPr>
        </p:nvGraphicFramePr>
        <p:xfrm>
          <a:off x="2343150" y="1543050"/>
          <a:ext cx="1533525" cy="800100"/>
        </p:xfrm>
        <a:graphic>
          <a:graphicData uri="http://schemas.openxmlformats.org/presentationml/2006/ole">
            <mc:AlternateContent xmlns:mc="http://schemas.openxmlformats.org/markup-compatibility/2006">
              <mc:Choice xmlns:v="urn:schemas-microsoft-com:vml" Requires="v">
                <p:oleObj spid="_x0000_s11371" name="Equation" r:id="rId10" imgW="2044440" imgH="1066680" progId="Equation.3">
                  <p:embed/>
                </p:oleObj>
              </mc:Choice>
              <mc:Fallback>
                <p:oleObj name="Equation" r:id="rId10" imgW="2044440" imgH="1066680" progId="Equation.3">
                  <p:embed/>
                  <p:pic>
                    <p:nvPicPr>
                      <p:cNvPr id="0" name=""/>
                      <p:cNvPicPr>
                        <a:picLocks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343150" y="1543050"/>
                        <a:ext cx="1533525" cy="800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7178" name="Object 10">
            <a:hlinkClick r:id="" action="ppaction://ole?verb=0"/>
          </p:cNvPr>
          <p:cNvGraphicFramePr>
            <a:graphicFrameLocks/>
          </p:cNvGraphicFramePr>
          <p:nvPr>
            <p:extLst>
              <p:ext uri="{D42A27DB-BD31-4B8C-83A1-F6EECF244321}">
                <p14:modId xmlns:p14="http://schemas.microsoft.com/office/powerpoint/2010/main" val="1065758752"/>
              </p:ext>
            </p:extLst>
          </p:nvPr>
        </p:nvGraphicFramePr>
        <p:xfrm>
          <a:off x="3314700" y="1543050"/>
          <a:ext cx="1476375" cy="771525"/>
        </p:xfrm>
        <a:graphic>
          <a:graphicData uri="http://schemas.openxmlformats.org/presentationml/2006/ole">
            <mc:AlternateContent xmlns:mc="http://schemas.openxmlformats.org/markup-compatibility/2006">
              <mc:Choice xmlns:v="urn:schemas-microsoft-com:vml" Requires="v">
                <p:oleObj spid="_x0000_s11372" name="Equation" r:id="rId12" imgW="1968480" imgH="1028520" progId="Equation.3">
                  <p:embed/>
                </p:oleObj>
              </mc:Choice>
              <mc:Fallback>
                <p:oleObj name="Equation" r:id="rId12" imgW="1968480" imgH="1028520" progId="Equation.3">
                  <p:embed/>
                  <p:pic>
                    <p:nvPicPr>
                      <p:cNvPr id="0" name=""/>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314700" y="1543050"/>
                        <a:ext cx="1476375" cy="771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7179" name="Object 11">
            <a:hlinkClick r:id="" action="ppaction://ole?verb=0"/>
          </p:cNvPr>
          <p:cNvGraphicFramePr>
            <a:graphicFrameLocks/>
          </p:cNvGraphicFramePr>
          <p:nvPr>
            <p:extLst>
              <p:ext uri="{D42A27DB-BD31-4B8C-83A1-F6EECF244321}">
                <p14:modId xmlns:p14="http://schemas.microsoft.com/office/powerpoint/2010/main" val="46245237"/>
              </p:ext>
            </p:extLst>
          </p:nvPr>
        </p:nvGraphicFramePr>
        <p:xfrm>
          <a:off x="5029200" y="1543050"/>
          <a:ext cx="1529954" cy="796529"/>
        </p:xfrm>
        <a:graphic>
          <a:graphicData uri="http://schemas.openxmlformats.org/presentationml/2006/ole">
            <mc:AlternateContent xmlns:mc="http://schemas.openxmlformats.org/markup-compatibility/2006">
              <mc:Choice xmlns:v="urn:schemas-microsoft-com:vml" Requires="v">
                <p:oleObj spid="_x0000_s11373" name="Equation" r:id="rId14" imgW="2039760" imgH="1062000" progId="Equation.3">
                  <p:embed/>
                </p:oleObj>
              </mc:Choice>
              <mc:Fallback>
                <p:oleObj name="Equation" r:id="rId14" imgW="2039760" imgH="1062000" progId="Equation.3">
                  <p:embed/>
                  <p:pic>
                    <p:nvPicPr>
                      <p:cNvPr id="0" name=""/>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029200" y="1543050"/>
                        <a:ext cx="1529954" cy="7965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7180" name="Object 12">
            <a:hlinkClick r:id="" action="ppaction://ole?verb=0"/>
          </p:cNvPr>
          <p:cNvGraphicFramePr>
            <a:graphicFrameLocks/>
          </p:cNvGraphicFramePr>
          <p:nvPr>
            <p:extLst>
              <p:ext uri="{D42A27DB-BD31-4B8C-83A1-F6EECF244321}">
                <p14:modId xmlns:p14="http://schemas.microsoft.com/office/powerpoint/2010/main" val="2002101692"/>
              </p:ext>
            </p:extLst>
          </p:nvPr>
        </p:nvGraphicFramePr>
        <p:xfrm>
          <a:off x="6061473" y="1543051"/>
          <a:ext cx="1129903" cy="792956"/>
        </p:xfrm>
        <a:graphic>
          <a:graphicData uri="http://schemas.openxmlformats.org/presentationml/2006/ole">
            <mc:AlternateContent xmlns:mc="http://schemas.openxmlformats.org/markup-compatibility/2006">
              <mc:Choice xmlns:v="urn:schemas-microsoft-com:vml" Requires="v">
                <p:oleObj spid="_x0000_s11374" name="Equation" r:id="rId16" imgW="1506240" imgH="1056960" progId="Equation.3">
                  <p:embed/>
                </p:oleObj>
              </mc:Choice>
              <mc:Fallback>
                <p:oleObj name="Equation" r:id="rId16" imgW="1506240" imgH="1056960" progId="Equation.3">
                  <p:embed/>
                  <p:pic>
                    <p:nvPicPr>
                      <p:cNvPr id="0" name=""/>
                      <p:cNvPicPr>
                        <a:picLocks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061473" y="1543051"/>
                        <a:ext cx="1129903" cy="7929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7181" name="Object 13">
            <a:hlinkClick r:id="" action="ppaction://ole?verb=0"/>
          </p:cNvPr>
          <p:cNvGraphicFramePr>
            <a:graphicFrameLocks/>
          </p:cNvGraphicFramePr>
          <p:nvPr>
            <p:extLst>
              <p:ext uri="{D42A27DB-BD31-4B8C-83A1-F6EECF244321}">
                <p14:modId xmlns:p14="http://schemas.microsoft.com/office/powerpoint/2010/main" val="401872601"/>
              </p:ext>
            </p:extLst>
          </p:nvPr>
        </p:nvGraphicFramePr>
        <p:xfrm>
          <a:off x="5429251" y="3901678"/>
          <a:ext cx="1231106" cy="584597"/>
        </p:xfrm>
        <a:graphic>
          <a:graphicData uri="http://schemas.openxmlformats.org/presentationml/2006/ole">
            <mc:AlternateContent xmlns:mc="http://schemas.openxmlformats.org/markup-compatibility/2006">
              <mc:Choice xmlns:v="urn:schemas-microsoft-com:vml" Requires="v">
                <p:oleObj spid="_x0000_s11375" name="Equation" r:id="rId18" imgW="1641240" imgH="779400" progId="Equation.3">
                  <p:embed/>
                </p:oleObj>
              </mc:Choice>
              <mc:Fallback>
                <p:oleObj name="Equation" r:id="rId18" imgW="1641240" imgH="779400" progId="Equation.3">
                  <p:embed/>
                  <p:pic>
                    <p:nvPicPr>
                      <p:cNvPr id="0" name=""/>
                      <p:cNvPicPr>
                        <a:picLocks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5429251" y="3901678"/>
                        <a:ext cx="1231106" cy="5845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7182" name="Object 14">
            <a:hlinkClick r:id="" action="ppaction://ole?verb=0"/>
          </p:cNvPr>
          <p:cNvGraphicFramePr>
            <a:graphicFrameLocks/>
          </p:cNvGraphicFramePr>
          <p:nvPr>
            <p:extLst>
              <p:ext uri="{D42A27DB-BD31-4B8C-83A1-F6EECF244321}">
                <p14:modId xmlns:p14="http://schemas.microsoft.com/office/powerpoint/2010/main" val="436735192"/>
              </p:ext>
            </p:extLst>
          </p:nvPr>
        </p:nvGraphicFramePr>
        <p:xfrm>
          <a:off x="2286000" y="4255294"/>
          <a:ext cx="1218010" cy="420291"/>
        </p:xfrm>
        <a:graphic>
          <a:graphicData uri="http://schemas.openxmlformats.org/presentationml/2006/ole">
            <mc:AlternateContent xmlns:mc="http://schemas.openxmlformats.org/markup-compatibility/2006">
              <mc:Choice xmlns:v="urn:schemas-microsoft-com:vml" Requires="v">
                <p:oleObj spid="_x0000_s11376" name="Equation" r:id="rId20" imgW="1623960" imgH="560160" progId="Equation.3">
                  <p:embed/>
                </p:oleObj>
              </mc:Choice>
              <mc:Fallback>
                <p:oleObj name="Equation" r:id="rId20" imgW="1623960" imgH="560160" progId="Equation.3">
                  <p:embed/>
                  <p:pic>
                    <p:nvPicPr>
                      <p:cNvPr id="0" name=""/>
                      <p:cNvPicPr>
                        <a:picLocks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2286000" y="4255294"/>
                        <a:ext cx="1218010" cy="420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Tree>
    <p:extLst>
      <p:ext uri="{BB962C8B-B14F-4D97-AF65-F5344CB8AC3E}">
        <p14:creationId xmlns:p14="http://schemas.microsoft.com/office/powerpoint/2010/main" val="1639623423"/>
      </p:ext>
    </p:extLst>
  </p:cSld>
  <p:clrMapOvr>
    <a:masterClrMapping/>
  </p:clrMapOvr>
  <p:transition>
    <p:cut/>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ChangeArrowheads="1"/>
          </p:cNvSpPr>
          <p:nvPr/>
        </p:nvSpPr>
        <p:spPr bwMode="auto">
          <a:xfrm>
            <a:off x="1123950" y="4200525"/>
            <a:ext cx="142875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219" name="Rectangle 3"/>
          <p:cNvSpPr>
            <a:spLocks noChangeArrowheads="1"/>
          </p:cNvSpPr>
          <p:nvPr/>
        </p:nvSpPr>
        <p:spPr bwMode="auto">
          <a:xfrm>
            <a:off x="2952750" y="4200525"/>
            <a:ext cx="217170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220" name="Rectangle 4"/>
          <p:cNvSpPr>
            <a:spLocks noGrp="1" noChangeArrowheads="1"/>
          </p:cNvSpPr>
          <p:nvPr>
            <p:ph type="title"/>
          </p:nvPr>
        </p:nvSpPr>
        <p:spPr>
          <a:xfrm>
            <a:off x="1143000" y="0"/>
            <a:ext cx="5829300" cy="828675"/>
          </a:xfrm>
          <a:noFill/>
          <a:ln/>
        </p:spPr>
        <p:txBody>
          <a:bodyPr/>
          <a:lstStyle/>
          <a:p>
            <a:r>
              <a:rPr lang="en-US" altLang="en-US"/>
              <a:t>Example:  Constraints on Entity Set</a:t>
            </a:r>
          </a:p>
        </p:txBody>
      </p:sp>
      <p:sp>
        <p:nvSpPr>
          <p:cNvPr id="9221" name="Rectangle 5"/>
          <p:cNvSpPr>
            <a:spLocks noGrp="1" noChangeArrowheads="1"/>
          </p:cNvSpPr>
          <p:nvPr>
            <p:ph type="body" idx="1"/>
          </p:nvPr>
        </p:nvSpPr>
        <p:spPr>
          <a:xfrm>
            <a:off x="609600" y="828675"/>
            <a:ext cx="6800850" cy="3486150"/>
          </a:xfrm>
          <a:noFill/>
          <a:ln/>
        </p:spPr>
        <p:txBody>
          <a:bodyPr/>
          <a:lstStyle/>
          <a:p>
            <a:r>
              <a:rPr lang="en-US" altLang="en-US"/>
              <a:t>Consider relation obtained from Hourly_Emps:</a:t>
            </a:r>
          </a:p>
          <a:p>
            <a:pPr lvl="1">
              <a:buSzPct val="75000"/>
            </a:pPr>
            <a:r>
              <a:rPr lang="en-US" altLang="en-US"/>
              <a:t>Hourly_Emps (</a:t>
            </a:r>
            <a:r>
              <a:rPr lang="en-US" altLang="en-US" i="1" u="sng"/>
              <a:t>ssn</a:t>
            </a:r>
            <a:r>
              <a:rPr lang="en-US" altLang="en-US" i="1"/>
              <a:t>, name, lot, rating, hrly_wages</a:t>
            </a:r>
            <a:r>
              <a:rPr lang="en-US" altLang="en-US"/>
              <a:t>, </a:t>
            </a:r>
            <a:r>
              <a:rPr lang="en-US" altLang="en-US" i="1"/>
              <a:t>hrs_worked</a:t>
            </a:r>
            <a:r>
              <a:rPr lang="en-US" altLang="en-US"/>
              <a:t>)</a:t>
            </a:r>
          </a:p>
          <a:p>
            <a:r>
              <a:rPr lang="en-US" altLang="en-US" i="1" u="sng">
                <a:solidFill>
                  <a:schemeClr val="accent2"/>
                </a:solidFill>
              </a:rPr>
              <a:t>Notation</a:t>
            </a:r>
            <a:r>
              <a:rPr lang="en-US" altLang="en-US">
                <a:solidFill>
                  <a:schemeClr val="accent2"/>
                </a:solidFill>
              </a:rPr>
              <a:t>:  </a:t>
            </a:r>
            <a:r>
              <a:rPr lang="en-US" altLang="en-US"/>
              <a:t>We will denote this relation schema by listing the attributes:   </a:t>
            </a:r>
            <a:r>
              <a:rPr lang="en-US" altLang="en-US">
                <a:solidFill>
                  <a:schemeClr val="accent2"/>
                </a:solidFill>
              </a:rPr>
              <a:t>SNLRWH</a:t>
            </a:r>
          </a:p>
          <a:p>
            <a:pPr lvl="1">
              <a:buSzPct val="75000"/>
            </a:pPr>
            <a:r>
              <a:rPr lang="en-US" altLang="en-US"/>
              <a:t>This is really the </a:t>
            </a:r>
            <a:r>
              <a:rPr lang="en-US" altLang="en-US" i="1">
                <a:solidFill>
                  <a:schemeClr val="accent2"/>
                </a:solidFill>
              </a:rPr>
              <a:t>set</a:t>
            </a:r>
            <a:r>
              <a:rPr lang="en-US" altLang="en-US"/>
              <a:t> of attributes {S,N,L,R,W,H}.</a:t>
            </a:r>
          </a:p>
          <a:p>
            <a:pPr lvl="1">
              <a:buSzPct val="75000"/>
            </a:pPr>
            <a:r>
              <a:rPr lang="en-US" altLang="en-US"/>
              <a:t>Sometimes, we will refer to all attributes of a relation by using the relation name.  (e.g., Hourly_Emps for SNLRWH)</a:t>
            </a:r>
          </a:p>
          <a:p>
            <a:r>
              <a:rPr lang="en-US" altLang="en-US"/>
              <a:t>Some FDs on Hourly_Emps:</a:t>
            </a:r>
          </a:p>
          <a:p>
            <a:pPr lvl="1">
              <a:buSzPct val="75000"/>
            </a:pPr>
            <a:r>
              <a:rPr lang="en-US" altLang="en-US" i="1">
                <a:solidFill>
                  <a:schemeClr val="accent2"/>
                </a:solidFill>
              </a:rPr>
              <a:t>ssn</a:t>
            </a:r>
            <a:r>
              <a:rPr lang="en-US" altLang="en-US">
                <a:solidFill>
                  <a:schemeClr val="accent2"/>
                </a:solidFill>
              </a:rPr>
              <a:t> is the key:    </a:t>
            </a:r>
            <a:r>
              <a:rPr lang="en-US" altLang="en-US"/>
              <a:t>S        SNLRWH </a:t>
            </a:r>
          </a:p>
          <a:p>
            <a:pPr lvl="1">
              <a:buSzPct val="75000"/>
            </a:pPr>
            <a:r>
              <a:rPr lang="en-US" altLang="en-US" i="1">
                <a:solidFill>
                  <a:schemeClr val="accent2"/>
                </a:solidFill>
              </a:rPr>
              <a:t>rating</a:t>
            </a:r>
            <a:r>
              <a:rPr lang="en-US" altLang="en-US">
                <a:solidFill>
                  <a:schemeClr val="accent2"/>
                </a:solidFill>
              </a:rPr>
              <a:t> determines </a:t>
            </a:r>
            <a:r>
              <a:rPr lang="en-US" altLang="en-US" i="1">
                <a:solidFill>
                  <a:schemeClr val="accent2"/>
                </a:solidFill>
              </a:rPr>
              <a:t>hrly_wages</a:t>
            </a:r>
            <a:r>
              <a:rPr lang="en-US" altLang="en-US">
                <a:solidFill>
                  <a:schemeClr val="accent2"/>
                </a:solidFill>
              </a:rPr>
              <a:t>:    </a:t>
            </a:r>
            <a:r>
              <a:rPr lang="en-US" altLang="en-US"/>
              <a:t>R       W</a:t>
            </a:r>
          </a:p>
        </p:txBody>
      </p:sp>
      <p:graphicFrame>
        <p:nvGraphicFramePr>
          <p:cNvPr id="9222" name="Object 6">
            <a:hlinkClick r:id="" action="ppaction://ole?verb=0"/>
          </p:cNvPr>
          <p:cNvGraphicFramePr>
            <a:graphicFrameLocks/>
          </p:cNvGraphicFramePr>
          <p:nvPr>
            <p:extLst>
              <p:ext uri="{D42A27DB-BD31-4B8C-83A1-F6EECF244321}">
                <p14:modId xmlns:p14="http://schemas.microsoft.com/office/powerpoint/2010/main" val="109266498"/>
              </p:ext>
            </p:extLst>
          </p:nvPr>
        </p:nvGraphicFramePr>
        <p:xfrm>
          <a:off x="3009901" y="3549253"/>
          <a:ext cx="1231106" cy="584597"/>
        </p:xfrm>
        <a:graphic>
          <a:graphicData uri="http://schemas.openxmlformats.org/presentationml/2006/ole">
            <mc:AlternateContent xmlns:mc="http://schemas.openxmlformats.org/markup-compatibility/2006">
              <mc:Choice xmlns:v="urn:schemas-microsoft-com:vml" Requires="v">
                <p:oleObj spid="_x0000_s13339" name="Equation" r:id="rId4" imgW="1641240" imgH="779400" progId="Equation.3">
                  <p:embed/>
                </p:oleObj>
              </mc:Choice>
              <mc:Fallback>
                <p:oleObj name="Equation" r:id="rId4" imgW="1641240" imgH="779400" progId="Equation.3">
                  <p:embed/>
                  <p:pic>
                    <p:nvPicPr>
                      <p:cNvPr id="0" name=""/>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09901" y="3549253"/>
                        <a:ext cx="1231106" cy="5845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9223" name="Object 7">
            <a:hlinkClick r:id="" action="ppaction://ole?verb=0"/>
          </p:cNvPr>
          <p:cNvGraphicFramePr>
            <a:graphicFrameLocks/>
          </p:cNvGraphicFramePr>
          <p:nvPr>
            <p:extLst>
              <p:ext uri="{D42A27DB-BD31-4B8C-83A1-F6EECF244321}">
                <p14:modId xmlns:p14="http://schemas.microsoft.com/office/powerpoint/2010/main" val="343513701"/>
              </p:ext>
            </p:extLst>
          </p:nvPr>
        </p:nvGraphicFramePr>
        <p:xfrm>
          <a:off x="4552951" y="3892153"/>
          <a:ext cx="1231106" cy="584597"/>
        </p:xfrm>
        <a:graphic>
          <a:graphicData uri="http://schemas.openxmlformats.org/presentationml/2006/ole">
            <mc:AlternateContent xmlns:mc="http://schemas.openxmlformats.org/markup-compatibility/2006">
              <mc:Choice xmlns:v="urn:schemas-microsoft-com:vml" Requires="v">
                <p:oleObj spid="_x0000_s13340" name="Equation" r:id="rId6" imgW="1641240" imgH="779400" progId="Equation.3">
                  <p:embed/>
                </p:oleObj>
              </mc:Choice>
              <mc:Fallback>
                <p:oleObj name="Equation" r:id="rId6" imgW="1641240" imgH="779400" progId="Equation.3">
                  <p:embed/>
                  <p:pic>
                    <p:nvPicPr>
                      <p:cNvPr id="0" name=""/>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52951" y="3892153"/>
                        <a:ext cx="1231106" cy="5845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Tree>
    <p:extLst>
      <p:ext uri="{BB962C8B-B14F-4D97-AF65-F5344CB8AC3E}">
        <p14:creationId xmlns:p14="http://schemas.microsoft.com/office/powerpoint/2010/main" val="964535941"/>
      </p:ext>
    </p:extLst>
  </p:cSld>
  <p:clrMapOvr>
    <a:masterClrMapping/>
  </p:clrMapOvr>
  <p:transition>
    <p:cut/>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ChangeArrowheads="1"/>
          </p:cNvSpPr>
          <p:nvPr/>
        </p:nvSpPr>
        <p:spPr bwMode="auto">
          <a:xfrm>
            <a:off x="1657350" y="4686300"/>
            <a:ext cx="142875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267" name="Rectangle 3"/>
          <p:cNvSpPr>
            <a:spLocks noChangeArrowheads="1"/>
          </p:cNvSpPr>
          <p:nvPr/>
        </p:nvSpPr>
        <p:spPr bwMode="auto">
          <a:xfrm>
            <a:off x="3486150" y="4686300"/>
            <a:ext cx="217170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268" name="Rectangle 4"/>
          <p:cNvSpPr>
            <a:spLocks noGrp="1" noChangeArrowheads="1"/>
          </p:cNvSpPr>
          <p:nvPr>
            <p:ph type="title"/>
          </p:nvPr>
        </p:nvSpPr>
        <p:spPr>
          <a:xfrm>
            <a:off x="1143000" y="0"/>
            <a:ext cx="5829300" cy="828675"/>
          </a:xfrm>
          <a:noFill/>
          <a:ln/>
        </p:spPr>
        <p:txBody>
          <a:bodyPr/>
          <a:lstStyle/>
          <a:p>
            <a:r>
              <a:rPr lang="en-US" altLang="en-US"/>
              <a:t>Example (Contd.)</a:t>
            </a:r>
          </a:p>
        </p:txBody>
      </p:sp>
      <p:sp>
        <p:nvSpPr>
          <p:cNvPr id="11269" name="Rectangle 5"/>
          <p:cNvSpPr>
            <a:spLocks noGrp="1" noChangeArrowheads="1"/>
          </p:cNvSpPr>
          <p:nvPr>
            <p:ph type="body" sz="half" idx="1"/>
          </p:nvPr>
        </p:nvSpPr>
        <p:spPr>
          <a:xfrm>
            <a:off x="1143000" y="914400"/>
            <a:ext cx="3028950" cy="3771900"/>
          </a:xfrm>
          <a:noFill/>
          <a:ln/>
        </p:spPr>
        <p:txBody>
          <a:bodyPr/>
          <a:lstStyle/>
          <a:p>
            <a:r>
              <a:rPr lang="en-US" altLang="en-US" sz="1500"/>
              <a:t>Problems due to R        W :</a:t>
            </a:r>
          </a:p>
          <a:p>
            <a:pPr lvl="1">
              <a:buSzPct val="75000"/>
            </a:pPr>
            <a:r>
              <a:rPr lang="en-US" altLang="en-US" sz="1500" i="1" u="sng">
                <a:solidFill>
                  <a:schemeClr val="accent2"/>
                </a:solidFill>
              </a:rPr>
              <a:t>Update anomaly</a:t>
            </a:r>
            <a:r>
              <a:rPr lang="en-US" altLang="en-US" sz="1500">
                <a:solidFill>
                  <a:schemeClr val="accent2"/>
                </a:solidFill>
              </a:rPr>
              <a:t>:  </a:t>
            </a:r>
            <a:r>
              <a:rPr lang="en-US" altLang="en-US" sz="1500"/>
              <a:t>Can            we change W in just             the 1st  tuple of SNLRWH?</a:t>
            </a:r>
          </a:p>
          <a:p>
            <a:pPr lvl="1">
              <a:buSzPct val="75000"/>
            </a:pPr>
            <a:r>
              <a:rPr lang="en-US" altLang="en-US" sz="1500" i="1" u="sng">
                <a:solidFill>
                  <a:schemeClr val="accent2"/>
                </a:solidFill>
              </a:rPr>
              <a:t>Insertion anomaly</a:t>
            </a:r>
            <a:r>
              <a:rPr lang="en-US" altLang="en-US" sz="1500">
                <a:solidFill>
                  <a:schemeClr val="accent2"/>
                </a:solidFill>
              </a:rPr>
              <a:t>:  </a:t>
            </a:r>
            <a:r>
              <a:rPr lang="en-US" altLang="en-US" sz="1500"/>
              <a:t>What if we want to insert an employee and don’t know the hourly wage for his rating?</a:t>
            </a:r>
          </a:p>
          <a:p>
            <a:pPr lvl="1">
              <a:buSzPct val="75000"/>
            </a:pPr>
            <a:r>
              <a:rPr lang="en-US" altLang="en-US" sz="1500" i="1" u="sng">
                <a:solidFill>
                  <a:schemeClr val="accent2"/>
                </a:solidFill>
              </a:rPr>
              <a:t>Deletion anomaly</a:t>
            </a:r>
            <a:r>
              <a:rPr lang="en-US" altLang="en-US" sz="1500">
                <a:solidFill>
                  <a:schemeClr val="accent2"/>
                </a:solidFill>
              </a:rPr>
              <a:t>: </a:t>
            </a:r>
            <a:r>
              <a:rPr lang="en-US" altLang="en-US" sz="1500"/>
              <a:t>If we delete all employees with rating 5, we lose the information about the wage for rating 5!  </a:t>
            </a:r>
          </a:p>
        </p:txBody>
      </p:sp>
      <p:graphicFrame>
        <p:nvGraphicFramePr>
          <p:cNvPr id="11270" name="Object 6">
            <a:hlinkClick r:id="" action="ppaction://ole?verb=0"/>
          </p:cNvPr>
          <p:cNvGraphicFramePr>
            <a:graphicFrameLocks/>
          </p:cNvGraphicFramePr>
          <p:nvPr/>
        </p:nvGraphicFramePr>
        <p:xfrm>
          <a:off x="3028951" y="914400"/>
          <a:ext cx="1231106" cy="619125"/>
        </p:xfrm>
        <a:graphic>
          <a:graphicData uri="http://schemas.openxmlformats.org/presentationml/2006/ole">
            <mc:AlternateContent xmlns:mc="http://schemas.openxmlformats.org/markup-compatibility/2006">
              <mc:Choice xmlns:v="urn:schemas-microsoft-com:vml" Requires="v">
                <p:oleObj spid="_x0000_s15409" name="Equation" r:id="rId4" imgW="1641240" imgH="825480" progId="Equation.3">
                  <p:embed/>
                </p:oleObj>
              </mc:Choice>
              <mc:Fallback>
                <p:oleObj name="Equation" r:id="rId4" imgW="1641240" imgH="825480" progId="Equation.3">
                  <p:embed/>
                  <p:pic>
                    <p:nvPicPr>
                      <p:cNvPr id="0" name=""/>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28951" y="914400"/>
                        <a:ext cx="1231106" cy="619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11271" name="Object 7">
            <a:hlinkClick r:id="" action="ppaction://ole?verb=0"/>
          </p:cNvPr>
          <p:cNvGraphicFramePr>
            <a:graphicFrameLocks/>
          </p:cNvGraphicFramePr>
          <p:nvPr/>
        </p:nvGraphicFramePr>
        <p:xfrm>
          <a:off x="4212432" y="2971800"/>
          <a:ext cx="3817144" cy="2009775"/>
        </p:xfrm>
        <a:graphic>
          <a:graphicData uri="http://schemas.openxmlformats.org/presentationml/2006/ole">
            <mc:AlternateContent xmlns:mc="http://schemas.openxmlformats.org/markup-compatibility/2006">
              <mc:Choice xmlns:v="urn:schemas-microsoft-com:vml" Requires="v">
                <p:oleObj spid="_x0000_s15410" name="Document" r:id="rId6" imgW="5089320" imgH="2679480" progId="Word.Document.8">
                  <p:embed/>
                </p:oleObj>
              </mc:Choice>
              <mc:Fallback>
                <p:oleObj name="Document" r:id="rId6" imgW="5089320" imgH="2679480" progId="Word.Document.8">
                  <p:embed/>
                  <p:pic>
                    <p:nvPicPr>
                      <p:cNvPr id="0" name=""/>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212432" y="2971800"/>
                        <a:ext cx="3817144" cy="2009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11272" name="Object 8">
            <a:hlinkClick r:id="" action="ppaction://ole?verb=0"/>
          </p:cNvPr>
          <p:cNvGraphicFramePr>
            <a:graphicFrameLocks/>
          </p:cNvGraphicFramePr>
          <p:nvPr/>
        </p:nvGraphicFramePr>
        <p:xfrm>
          <a:off x="4735116" y="1085850"/>
          <a:ext cx="3294459" cy="2009775"/>
        </p:xfrm>
        <a:graphic>
          <a:graphicData uri="http://schemas.openxmlformats.org/presentationml/2006/ole">
            <mc:AlternateContent xmlns:mc="http://schemas.openxmlformats.org/markup-compatibility/2006">
              <mc:Choice xmlns:v="urn:schemas-microsoft-com:vml" Requires="v">
                <p:oleObj spid="_x0000_s15411" name="Document" r:id="rId8" imgW="4392360" imgH="2679480" progId="Word.Document.8">
                  <p:embed/>
                </p:oleObj>
              </mc:Choice>
              <mc:Fallback>
                <p:oleObj name="Document" r:id="rId8" imgW="4392360" imgH="2679480" progId="Word.Document.8">
                  <p:embed/>
                  <p:pic>
                    <p:nvPicPr>
                      <p:cNvPr id="0" name=""/>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735116" y="1085850"/>
                        <a:ext cx="3294459" cy="2009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11273" name="Object 9">
            <a:hlinkClick r:id="" action="ppaction://ole?verb=0"/>
          </p:cNvPr>
          <p:cNvGraphicFramePr>
            <a:graphicFrameLocks/>
          </p:cNvGraphicFramePr>
          <p:nvPr/>
        </p:nvGraphicFramePr>
        <p:xfrm>
          <a:off x="5829300" y="79773"/>
          <a:ext cx="845344" cy="1091803"/>
        </p:xfrm>
        <a:graphic>
          <a:graphicData uri="http://schemas.openxmlformats.org/presentationml/2006/ole">
            <mc:AlternateContent xmlns:mc="http://schemas.openxmlformats.org/markup-compatibility/2006">
              <mc:Choice xmlns:v="urn:schemas-microsoft-com:vml" Requires="v">
                <p:oleObj spid="_x0000_s15412" name="Document" r:id="rId10" imgW="1126800" imgH="1455480" progId="Word.Document.8">
                  <p:embed/>
                </p:oleObj>
              </mc:Choice>
              <mc:Fallback>
                <p:oleObj name="Document" r:id="rId10" imgW="1126800" imgH="1455480" progId="Word.Document.8">
                  <p:embed/>
                  <p:pic>
                    <p:nvPicPr>
                      <p:cNvPr id="0" name=""/>
                      <p:cNvPicPr>
                        <a:picLocks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829300" y="79773"/>
                        <a:ext cx="845344" cy="10918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11274" name="Rectangle 10"/>
          <p:cNvSpPr>
            <a:spLocks noChangeArrowheads="1"/>
          </p:cNvSpPr>
          <p:nvPr/>
        </p:nvSpPr>
        <p:spPr bwMode="auto">
          <a:xfrm>
            <a:off x="4000500" y="742950"/>
            <a:ext cx="1695176" cy="34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7866" tIns="33338" rIns="67866" bIns="33338">
            <a:spAutoFit/>
          </a:bodyPr>
          <a:lstStyle/>
          <a:p>
            <a:r>
              <a:rPr lang="en-US" altLang="en-US">
                <a:latin typeface="Book Antiqua" charset="0"/>
              </a:rPr>
              <a:t>Hourly_Emps2</a:t>
            </a:r>
          </a:p>
        </p:txBody>
      </p:sp>
      <p:sp>
        <p:nvSpPr>
          <p:cNvPr id="11275" name="Rectangle 11"/>
          <p:cNvSpPr>
            <a:spLocks noChangeArrowheads="1"/>
          </p:cNvSpPr>
          <p:nvPr/>
        </p:nvSpPr>
        <p:spPr bwMode="auto">
          <a:xfrm>
            <a:off x="4914901" y="114300"/>
            <a:ext cx="819937" cy="34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7866" tIns="33338" rIns="67866" bIns="33338">
            <a:spAutoFit/>
          </a:bodyPr>
          <a:lstStyle/>
          <a:p>
            <a:r>
              <a:rPr lang="en-US" altLang="en-US">
                <a:latin typeface="Book Antiqua" charset="0"/>
              </a:rPr>
              <a:t>Wages</a:t>
            </a:r>
          </a:p>
        </p:txBody>
      </p:sp>
      <p:sp>
        <p:nvSpPr>
          <p:cNvPr id="11276" name="Line 12"/>
          <p:cNvSpPr>
            <a:spLocks noChangeShapeType="1"/>
          </p:cNvSpPr>
          <p:nvPr/>
        </p:nvSpPr>
        <p:spPr bwMode="auto">
          <a:xfrm>
            <a:off x="4400550" y="1028700"/>
            <a:ext cx="228600" cy="571500"/>
          </a:xfrm>
          <a:prstGeom prst="line">
            <a:avLst/>
          </a:prstGeom>
          <a:noFill/>
          <a:ln w="12700">
            <a:solidFill>
              <a:schemeClr val="tx1"/>
            </a:solidFill>
            <a:round/>
            <a:headEnd type="none" w="sm" len="sm"/>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1277" name="Line 13"/>
          <p:cNvSpPr>
            <a:spLocks noChangeShapeType="1"/>
          </p:cNvSpPr>
          <p:nvPr/>
        </p:nvSpPr>
        <p:spPr bwMode="auto">
          <a:xfrm>
            <a:off x="5257800" y="400050"/>
            <a:ext cx="457200" cy="171450"/>
          </a:xfrm>
          <a:prstGeom prst="line">
            <a:avLst/>
          </a:prstGeom>
          <a:noFill/>
          <a:ln w="12700">
            <a:solidFill>
              <a:schemeClr val="tx1"/>
            </a:solidFill>
            <a:round/>
            <a:headEnd type="none" w="sm" len="sm"/>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1278" name="Rectangle 14"/>
          <p:cNvSpPr>
            <a:spLocks noChangeArrowheads="1"/>
          </p:cNvSpPr>
          <p:nvPr/>
        </p:nvSpPr>
        <p:spPr bwMode="auto">
          <a:xfrm>
            <a:off x="1143000" y="4400550"/>
            <a:ext cx="3060325" cy="346731"/>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9056" tIns="34529" rIns="69056" bIns="34529">
            <a:spAutoFit/>
          </a:bodyPr>
          <a:lstStyle/>
          <a:p>
            <a:r>
              <a:rPr lang="en-US" altLang="en-US">
                <a:solidFill>
                  <a:schemeClr val="accent2"/>
                </a:solidFill>
              </a:rPr>
              <a:t>Will 2 smaller tables be better?</a:t>
            </a:r>
          </a:p>
        </p:txBody>
      </p:sp>
    </p:spTree>
    <p:extLst>
      <p:ext uri="{BB962C8B-B14F-4D97-AF65-F5344CB8AC3E}">
        <p14:creationId xmlns:p14="http://schemas.microsoft.com/office/powerpoint/2010/main" val="566350481"/>
      </p:ext>
    </p:extLst>
  </p:cSld>
  <p:clrMapOvr>
    <a:masterClrMapping/>
  </p:clrMapOvr>
  <p:transition>
    <p:cut/>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04800" y="971550"/>
            <a:ext cx="7848600" cy="3559398"/>
          </a:xfrm>
          <a:prstGeom prst="rect">
            <a:avLst/>
          </a:prstGeom>
        </p:spPr>
      </p:pic>
      <p:sp>
        <p:nvSpPr>
          <p:cNvPr id="3" name="Rectangle 2"/>
          <p:cNvSpPr/>
          <p:nvPr/>
        </p:nvSpPr>
        <p:spPr>
          <a:xfrm>
            <a:off x="457200" y="1276350"/>
            <a:ext cx="4724400" cy="3178398"/>
          </a:xfrm>
          <a:prstGeom prst="rect">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Rectangle 3"/>
          <p:cNvSpPr/>
          <p:nvPr/>
        </p:nvSpPr>
        <p:spPr>
          <a:xfrm>
            <a:off x="5181600" y="1276350"/>
            <a:ext cx="1371600" cy="3178398"/>
          </a:xfrm>
          <a:prstGeom prst="rect">
            <a:avLst/>
          </a:prstGeom>
          <a:noFill/>
          <a:ln w="38100">
            <a:solidFill>
              <a:srgbClr val="0070C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p:cNvSpPr/>
          <p:nvPr/>
        </p:nvSpPr>
        <p:spPr>
          <a:xfrm>
            <a:off x="6553200" y="1276350"/>
            <a:ext cx="1371600" cy="3178398"/>
          </a:xfrm>
          <a:prstGeom prst="rect">
            <a:avLst/>
          </a:prstGeom>
          <a:noFill/>
          <a:ln w="38100">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p:cNvSpPr txBox="1"/>
          <p:nvPr/>
        </p:nvSpPr>
        <p:spPr>
          <a:xfrm>
            <a:off x="1657671" y="611923"/>
            <a:ext cx="2323457" cy="369332"/>
          </a:xfrm>
          <a:prstGeom prst="rect">
            <a:avLst/>
          </a:prstGeom>
          <a:noFill/>
        </p:spPr>
        <p:txBody>
          <a:bodyPr wrap="none" rtlCol="0">
            <a:spAutoFit/>
          </a:bodyPr>
          <a:lstStyle/>
          <a:p>
            <a:r>
              <a:rPr lang="en-US" smtClean="0">
                <a:solidFill>
                  <a:srgbClr val="FF0000"/>
                </a:solidFill>
              </a:rPr>
              <a:t>Facts and derived facts</a:t>
            </a:r>
            <a:endParaRPr lang="en-US">
              <a:solidFill>
                <a:srgbClr val="FF0000"/>
              </a:solidFill>
            </a:endParaRPr>
          </a:p>
        </p:txBody>
      </p:sp>
      <p:sp>
        <p:nvSpPr>
          <p:cNvPr id="7" name="TextBox 6"/>
          <p:cNvSpPr txBox="1"/>
          <p:nvPr/>
        </p:nvSpPr>
        <p:spPr>
          <a:xfrm>
            <a:off x="5167222" y="553819"/>
            <a:ext cx="1277914" cy="646331"/>
          </a:xfrm>
          <a:prstGeom prst="rect">
            <a:avLst/>
          </a:prstGeom>
          <a:noFill/>
        </p:spPr>
        <p:txBody>
          <a:bodyPr wrap="none" rtlCol="0">
            <a:spAutoFit/>
          </a:bodyPr>
          <a:lstStyle/>
          <a:p>
            <a:pPr algn="ctr"/>
            <a:r>
              <a:rPr lang="en-US" dirty="0" smtClean="0">
                <a:solidFill>
                  <a:srgbClr val="0070C0"/>
                </a:solidFill>
              </a:rPr>
              <a:t>Date</a:t>
            </a:r>
            <a:r>
              <a:rPr lang="en-US" smtClean="0">
                <a:solidFill>
                  <a:srgbClr val="0070C0"/>
                </a:solidFill>
              </a:rPr>
              <a:t/>
            </a:r>
            <a:br>
              <a:rPr lang="en-US" smtClean="0">
                <a:solidFill>
                  <a:srgbClr val="0070C0"/>
                </a:solidFill>
              </a:rPr>
            </a:br>
            <a:r>
              <a:rPr lang="en-US" smtClean="0">
                <a:solidFill>
                  <a:srgbClr val="0070C0"/>
                </a:solidFill>
              </a:rPr>
              <a:t>Dimensions</a:t>
            </a:r>
            <a:endParaRPr lang="en-US" dirty="0">
              <a:solidFill>
                <a:srgbClr val="0070C0"/>
              </a:solidFill>
            </a:endParaRPr>
          </a:p>
        </p:txBody>
      </p:sp>
      <p:sp>
        <p:nvSpPr>
          <p:cNvPr id="8" name="TextBox 7"/>
          <p:cNvSpPr txBox="1"/>
          <p:nvPr/>
        </p:nvSpPr>
        <p:spPr>
          <a:xfrm>
            <a:off x="6534590" y="591919"/>
            <a:ext cx="1188147" cy="646331"/>
          </a:xfrm>
          <a:prstGeom prst="rect">
            <a:avLst/>
          </a:prstGeom>
          <a:noFill/>
        </p:spPr>
        <p:txBody>
          <a:bodyPr wrap="none" rtlCol="0">
            <a:spAutoFit/>
          </a:bodyPr>
          <a:lstStyle/>
          <a:p>
            <a:pPr algn="ctr"/>
            <a:r>
              <a:rPr lang="en-US" dirty="0" smtClean="0">
                <a:solidFill>
                  <a:srgbClr val="00B050"/>
                </a:solidFill>
              </a:rPr>
              <a:t>Geo</a:t>
            </a:r>
          </a:p>
          <a:p>
            <a:pPr algn="ctr"/>
            <a:r>
              <a:rPr lang="en-US" dirty="0" smtClean="0">
                <a:solidFill>
                  <a:srgbClr val="00B050"/>
                </a:solidFill>
              </a:rPr>
              <a:t>Dimension</a:t>
            </a:r>
            <a:endParaRPr lang="en-US" dirty="0">
              <a:solidFill>
                <a:srgbClr val="00B050"/>
              </a:solidFill>
            </a:endParaRPr>
          </a:p>
        </p:txBody>
      </p:sp>
    </p:spTree>
    <p:extLst>
      <p:ext uri="{BB962C8B-B14F-4D97-AF65-F5344CB8AC3E}">
        <p14:creationId xmlns:p14="http://schemas.microsoft.com/office/powerpoint/2010/main" val="57203340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ChangeArrowheads="1"/>
          </p:cNvSpPr>
          <p:nvPr/>
        </p:nvSpPr>
        <p:spPr bwMode="auto">
          <a:xfrm>
            <a:off x="1123950" y="4200525"/>
            <a:ext cx="142875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219" name="Rectangle 3"/>
          <p:cNvSpPr>
            <a:spLocks noChangeArrowheads="1"/>
          </p:cNvSpPr>
          <p:nvPr/>
        </p:nvSpPr>
        <p:spPr bwMode="auto">
          <a:xfrm>
            <a:off x="2952750" y="4200525"/>
            <a:ext cx="217170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220" name="Rectangle 4"/>
          <p:cNvSpPr>
            <a:spLocks noGrp="1" noChangeArrowheads="1"/>
          </p:cNvSpPr>
          <p:nvPr>
            <p:ph type="title"/>
          </p:nvPr>
        </p:nvSpPr>
        <p:spPr>
          <a:xfrm>
            <a:off x="1143000" y="0"/>
            <a:ext cx="5829300" cy="828675"/>
          </a:xfrm>
          <a:noFill/>
          <a:ln/>
        </p:spPr>
        <p:txBody>
          <a:bodyPr/>
          <a:lstStyle/>
          <a:p>
            <a:r>
              <a:rPr lang="en-US" altLang="en-US"/>
              <a:t>Example:  Constraints on Entity Set</a:t>
            </a:r>
          </a:p>
        </p:txBody>
      </p:sp>
      <p:sp>
        <p:nvSpPr>
          <p:cNvPr id="9221" name="Rectangle 5"/>
          <p:cNvSpPr>
            <a:spLocks noGrp="1" noChangeArrowheads="1"/>
          </p:cNvSpPr>
          <p:nvPr>
            <p:ph type="body" idx="1"/>
          </p:nvPr>
        </p:nvSpPr>
        <p:spPr>
          <a:xfrm>
            <a:off x="609600" y="828675"/>
            <a:ext cx="6800850" cy="3486150"/>
          </a:xfrm>
          <a:noFill/>
          <a:ln/>
        </p:spPr>
        <p:txBody>
          <a:bodyPr/>
          <a:lstStyle/>
          <a:p>
            <a:r>
              <a:rPr lang="en-US" altLang="en-US"/>
              <a:t>Consider relation obtained from Hourly_Emps:</a:t>
            </a:r>
          </a:p>
          <a:p>
            <a:pPr lvl="1">
              <a:buSzPct val="75000"/>
            </a:pPr>
            <a:r>
              <a:rPr lang="en-US" altLang="en-US"/>
              <a:t>Hourly_Emps (</a:t>
            </a:r>
            <a:r>
              <a:rPr lang="en-US" altLang="en-US" i="1" u="sng"/>
              <a:t>ssn</a:t>
            </a:r>
            <a:r>
              <a:rPr lang="en-US" altLang="en-US" i="1"/>
              <a:t>, name, lot, rating, hrly_wages</a:t>
            </a:r>
            <a:r>
              <a:rPr lang="en-US" altLang="en-US"/>
              <a:t>, </a:t>
            </a:r>
            <a:r>
              <a:rPr lang="en-US" altLang="en-US" i="1"/>
              <a:t>hrs_worked</a:t>
            </a:r>
            <a:r>
              <a:rPr lang="en-US" altLang="en-US"/>
              <a:t>)</a:t>
            </a:r>
          </a:p>
          <a:p>
            <a:r>
              <a:rPr lang="en-US" altLang="en-US" i="1" u="sng">
                <a:solidFill>
                  <a:schemeClr val="accent2"/>
                </a:solidFill>
              </a:rPr>
              <a:t>Notation</a:t>
            </a:r>
            <a:r>
              <a:rPr lang="en-US" altLang="en-US">
                <a:solidFill>
                  <a:schemeClr val="accent2"/>
                </a:solidFill>
              </a:rPr>
              <a:t>:  </a:t>
            </a:r>
            <a:r>
              <a:rPr lang="en-US" altLang="en-US"/>
              <a:t>We will denote this relation schema by listing the attributes:   </a:t>
            </a:r>
            <a:r>
              <a:rPr lang="en-US" altLang="en-US">
                <a:solidFill>
                  <a:schemeClr val="accent2"/>
                </a:solidFill>
              </a:rPr>
              <a:t>SNLRWH</a:t>
            </a:r>
          </a:p>
          <a:p>
            <a:pPr lvl="1">
              <a:buSzPct val="75000"/>
            </a:pPr>
            <a:r>
              <a:rPr lang="en-US" altLang="en-US"/>
              <a:t>This is really the </a:t>
            </a:r>
            <a:r>
              <a:rPr lang="en-US" altLang="en-US" i="1">
                <a:solidFill>
                  <a:schemeClr val="accent2"/>
                </a:solidFill>
              </a:rPr>
              <a:t>set</a:t>
            </a:r>
            <a:r>
              <a:rPr lang="en-US" altLang="en-US"/>
              <a:t> of attributes {S,N,L,R,W,H}.</a:t>
            </a:r>
          </a:p>
          <a:p>
            <a:pPr lvl="1">
              <a:buSzPct val="75000"/>
            </a:pPr>
            <a:r>
              <a:rPr lang="en-US" altLang="en-US"/>
              <a:t>Sometimes, we will refer to all attributes of a relation by using the relation name.  (e.g., Hourly_Emps for SNLRWH)</a:t>
            </a:r>
          </a:p>
          <a:p>
            <a:r>
              <a:rPr lang="en-US" altLang="en-US"/>
              <a:t>Some FDs on Hourly_Emps:</a:t>
            </a:r>
          </a:p>
          <a:p>
            <a:pPr lvl="1">
              <a:buSzPct val="75000"/>
            </a:pPr>
            <a:r>
              <a:rPr lang="en-US" altLang="en-US" i="1">
                <a:solidFill>
                  <a:schemeClr val="accent2"/>
                </a:solidFill>
              </a:rPr>
              <a:t>ssn</a:t>
            </a:r>
            <a:r>
              <a:rPr lang="en-US" altLang="en-US">
                <a:solidFill>
                  <a:schemeClr val="accent2"/>
                </a:solidFill>
              </a:rPr>
              <a:t> is the key:    </a:t>
            </a:r>
            <a:r>
              <a:rPr lang="en-US" altLang="en-US"/>
              <a:t>S        SNLRWH </a:t>
            </a:r>
          </a:p>
          <a:p>
            <a:pPr lvl="1">
              <a:buSzPct val="75000"/>
            </a:pPr>
            <a:r>
              <a:rPr lang="en-US" altLang="en-US" i="1">
                <a:solidFill>
                  <a:schemeClr val="accent2"/>
                </a:solidFill>
              </a:rPr>
              <a:t>rating</a:t>
            </a:r>
            <a:r>
              <a:rPr lang="en-US" altLang="en-US">
                <a:solidFill>
                  <a:schemeClr val="accent2"/>
                </a:solidFill>
              </a:rPr>
              <a:t> determines </a:t>
            </a:r>
            <a:r>
              <a:rPr lang="en-US" altLang="en-US" i="1">
                <a:solidFill>
                  <a:schemeClr val="accent2"/>
                </a:solidFill>
              </a:rPr>
              <a:t>hrly_wages</a:t>
            </a:r>
            <a:r>
              <a:rPr lang="en-US" altLang="en-US">
                <a:solidFill>
                  <a:schemeClr val="accent2"/>
                </a:solidFill>
              </a:rPr>
              <a:t>:    </a:t>
            </a:r>
            <a:r>
              <a:rPr lang="en-US" altLang="en-US"/>
              <a:t>R       W</a:t>
            </a:r>
          </a:p>
        </p:txBody>
      </p:sp>
      <p:graphicFrame>
        <p:nvGraphicFramePr>
          <p:cNvPr id="9222" name="Object 6">
            <a:hlinkClick r:id="" action="ppaction://ole?verb=0"/>
          </p:cNvPr>
          <p:cNvGraphicFramePr>
            <a:graphicFrameLocks/>
          </p:cNvGraphicFramePr>
          <p:nvPr>
            <p:extLst>
              <p:ext uri="{D42A27DB-BD31-4B8C-83A1-F6EECF244321}">
                <p14:modId xmlns:p14="http://schemas.microsoft.com/office/powerpoint/2010/main" val="109266498"/>
              </p:ext>
            </p:extLst>
          </p:nvPr>
        </p:nvGraphicFramePr>
        <p:xfrm>
          <a:off x="3009901" y="3549253"/>
          <a:ext cx="1231106" cy="584597"/>
        </p:xfrm>
        <a:graphic>
          <a:graphicData uri="http://schemas.openxmlformats.org/presentationml/2006/ole">
            <mc:AlternateContent xmlns:mc="http://schemas.openxmlformats.org/markup-compatibility/2006">
              <mc:Choice xmlns:v="urn:schemas-microsoft-com:vml" Requires="v">
                <p:oleObj spid="_x0000_s17435" name="Equation" r:id="rId4" imgW="1641240" imgH="779400" progId="Equation.3">
                  <p:embed/>
                </p:oleObj>
              </mc:Choice>
              <mc:Fallback>
                <p:oleObj name="Equation" r:id="rId4" imgW="1641240" imgH="779400" progId="Equation.3">
                  <p:embed/>
                  <p:pic>
                    <p:nvPicPr>
                      <p:cNvPr id="0" name=""/>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09901" y="3549253"/>
                        <a:ext cx="1231106" cy="5845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9223" name="Object 7">
            <a:hlinkClick r:id="" action="ppaction://ole?verb=0"/>
          </p:cNvPr>
          <p:cNvGraphicFramePr>
            <a:graphicFrameLocks/>
          </p:cNvGraphicFramePr>
          <p:nvPr>
            <p:extLst>
              <p:ext uri="{D42A27DB-BD31-4B8C-83A1-F6EECF244321}">
                <p14:modId xmlns:p14="http://schemas.microsoft.com/office/powerpoint/2010/main" val="343513701"/>
              </p:ext>
            </p:extLst>
          </p:nvPr>
        </p:nvGraphicFramePr>
        <p:xfrm>
          <a:off x="4552951" y="3892153"/>
          <a:ext cx="1231106" cy="584597"/>
        </p:xfrm>
        <a:graphic>
          <a:graphicData uri="http://schemas.openxmlformats.org/presentationml/2006/ole">
            <mc:AlternateContent xmlns:mc="http://schemas.openxmlformats.org/markup-compatibility/2006">
              <mc:Choice xmlns:v="urn:schemas-microsoft-com:vml" Requires="v">
                <p:oleObj spid="_x0000_s17436" name="Equation" r:id="rId6" imgW="1641240" imgH="779400" progId="Equation.3">
                  <p:embed/>
                </p:oleObj>
              </mc:Choice>
              <mc:Fallback>
                <p:oleObj name="Equation" r:id="rId6" imgW="1641240" imgH="779400" progId="Equation.3">
                  <p:embed/>
                  <p:pic>
                    <p:nvPicPr>
                      <p:cNvPr id="0" name=""/>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52951" y="3892153"/>
                        <a:ext cx="1231106" cy="5845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2" name="Rounded Rectangle 1"/>
          <p:cNvSpPr/>
          <p:nvPr/>
        </p:nvSpPr>
        <p:spPr bwMode="auto">
          <a:xfrm>
            <a:off x="438151" y="2023467"/>
            <a:ext cx="8229600" cy="1143000"/>
          </a:xfrm>
          <a:prstGeom prst="roundRect">
            <a:avLst/>
          </a:pr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R="0" algn="l" defTabSz="914400" rtl="0" eaLnBrk="0" fontAlgn="base" latinLnBrk="0" hangingPunct="0">
              <a:lnSpc>
                <a:spcPct val="100000"/>
              </a:lnSpc>
              <a:spcBef>
                <a:spcPct val="0"/>
              </a:spcBef>
              <a:spcAft>
                <a:spcPct val="0"/>
              </a:spcAft>
              <a:buClrTx/>
              <a:buSzTx/>
              <a:tabLst/>
            </a:pPr>
            <a:r>
              <a:rPr lang="en-US" sz="2000" dirty="0" smtClean="0">
                <a:solidFill>
                  <a:schemeClr val="bg1"/>
                </a:solidFill>
                <a:latin typeface="Times New Roman" charset="0"/>
              </a:rPr>
              <a:t>A more intuitive example </a:t>
            </a:r>
            <a:r>
              <a:rPr lang="mr-IN" sz="2000" dirty="0" smtClean="0">
                <a:solidFill>
                  <a:schemeClr val="bg1"/>
                </a:solidFill>
                <a:latin typeface="Times New Roman" charset="0"/>
              </a:rPr>
              <a:t>–</a:t>
            </a:r>
            <a:r>
              <a:rPr lang="en-US" sz="2000" dirty="0" smtClean="0">
                <a:solidFill>
                  <a:schemeClr val="bg1"/>
                </a:solidFill>
                <a:latin typeface="Times New Roman" charset="0"/>
              </a:rPr>
              <a:t> Consider a table of addresses.</a:t>
            </a:r>
          </a:p>
          <a:p>
            <a:pPr marL="342900" marR="0" indent="-342900" algn="l" defTabSz="914400" rtl="0" eaLnBrk="0" fontAlgn="base" latinLnBrk="0" hangingPunct="0">
              <a:lnSpc>
                <a:spcPct val="100000"/>
              </a:lnSpc>
              <a:spcBef>
                <a:spcPct val="0"/>
              </a:spcBef>
              <a:spcAft>
                <a:spcPct val="0"/>
              </a:spcAft>
              <a:buClrTx/>
              <a:buSzTx/>
              <a:buFont typeface="Arial" charset="0"/>
              <a:buChar char="•"/>
              <a:tabLst/>
            </a:pPr>
            <a:r>
              <a:rPr kumimoji="0" lang="en-US" sz="2000" b="0" i="0" u="none" strike="noStrike" cap="none" normalizeH="0" baseline="0" dirty="0" smtClean="0">
                <a:ln>
                  <a:noFill/>
                </a:ln>
                <a:solidFill>
                  <a:schemeClr val="bg1"/>
                </a:solidFill>
                <a:effectLst/>
                <a:latin typeface="Times New Roman" charset="0"/>
              </a:rPr>
              <a:t>Addresses(id, </a:t>
            </a:r>
            <a:r>
              <a:rPr kumimoji="0" lang="en-US" sz="2000" b="0" i="0" u="none" strike="noStrike" cap="none" normalizeH="0" baseline="0" dirty="0" err="1" smtClean="0">
                <a:ln>
                  <a:noFill/>
                </a:ln>
                <a:solidFill>
                  <a:schemeClr val="bg1"/>
                </a:solidFill>
                <a:effectLst/>
                <a:latin typeface="Times New Roman" charset="0"/>
              </a:rPr>
              <a:t>street_no</a:t>
            </a:r>
            <a:r>
              <a:rPr kumimoji="0" lang="en-US" sz="2000" b="0" i="0" u="none" strike="noStrike" cap="none" normalizeH="0" baseline="0" dirty="0" smtClean="0">
                <a:ln>
                  <a:noFill/>
                </a:ln>
                <a:solidFill>
                  <a:schemeClr val="bg1"/>
                </a:solidFill>
                <a:effectLst/>
                <a:latin typeface="Times New Roman" charset="0"/>
              </a:rPr>
              <a:t>, </a:t>
            </a:r>
            <a:r>
              <a:rPr kumimoji="0" lang="en-US" sz="2000" b="0" i="0" u="none" strike="noStrike" cap="none" normalizeH="0" baseline="0" dirty="0" err="1" smtClean="0">
                <a:ln>
                  <a:noFill/>
                </a:ln>
                <a:solidFill>
                  <a:schemeClr val="bg1"/>
                </a:solidFill>
                <a:effectLst/>
                <a:latin typeface="Times New Roman" charset="0"/>
              </a:rPr>
              <a:t>street_name</a:t>
            </a:r>
            <a:r>
              <a:rPr kumimoji="0" lang="en-US" sz="2000" b="0" i="0" u="none" strike="noStrike" cap="none" normalizeH="0" baseline="0" dirty="0" smtClean="0">
                <a:ln>
                  <a:noFill/>
                </a:ln>
                <a:solidFill>
                  <a:schemeClr val="bg1"/>
                </a:solidFill>
                <a:effectLst/>
                <a:latin typeface="Times New Roman" charset="0"/>
              </a:rPr>
              <a:t>, city, country, </a:t>
            </a:r>
            <a:r>
              <a:rPr kumimoji="0" lang="en-US" sz="2000" b="0" i="0" u="none" strike="noStrike" cap="none" normalizeH="0" baseline="0" dirty="0" err="1" smtClean="0">
                <a:ln>
                  <a:noFill/>
                </a:ln>
                <a:solidFill>
                  <a:schemeClr val="bg1"/>
                </a:solidFill>
                <a:effectLst/>
                <a:latin typeface="Times New Roman" charset="0"/>
              </a:rPr>
              <a:t>zipcode</a:t>
            </a:r>
            <a:r>
              <a:rPr kumimoji="0" lang="en-US" sz="2000" b="0" i="0" u="none" strike="noStrike" cap="none" normalizeH="0" baseline="0" dirty="0" smtClean="0">
                <a:ln>
                  <a:noFill/>
                </a:ln>
                <a:solidFill>
                  <a:schemeClr val="bg1"/>
                </a:solidFill>
                <a:effectLst/>
                <a:latin typeface="Times New Roman" charset="0"/>
              </a:rPr>
              <a:t>)</a:t>
            </a:r>
          </a:p>
          <a:p>
            <a:pPr marL="342900" marR="0" indent="-342900" algn="l" defTabSz="914400" rtl="0" eaLnBrk="0" fontAlgn="base" latinLnBrk="0" hangingPunct="0">
              <a:lnSpc>
                <a:spcPct val="100000"/>
              </a:lnSpc>
              <a:spcBef>
                <a:spcPct val="0"/>
              </a:spcBef>
              <a:spcAft>
                <a:spcPct val="0"/>
              </a:spcAft>
              <a:buClrTx/>
              <a:buSzTx/>
              <a:buFont typeface="Arial" charset="0"/>
              <a:buChar char="•"/>
              <a:tabLst/>
            </a:pPr>
            <a:r>
              <a:rPr lang="en-US" sz="2000" dirty="0" smtClean="0">
                <a:solidFill>
                  <a:schemeClr val="bg1"/>
                </a:solidFill>
                <a:latin typeface="Times New Roman" charset="0"/>
              </a:rPr>
              <a:t>(city, country) are </a:t>
            </a:r>
            <a:r>
              <a:rPr lang="en-US" sz="2000" i="1" dirty="0" smtClean="0">
                <a:solidFill>
                  <a:schemeClr val="bg1"/>
                </a:solidFill>
                <a:latin typeface="Times New Roman" charset="0"/>
              </a:rPr>
              <a:t>functionally dependent</a:t>
            </a:r>
            <a:r>
              <a:rPr lang="en-US" sz="2000" dirty="0" smtClean="0">
                <a:solidFill>
                  <a:schemeClr val="bg1"/>
                </a:solidFill>
                <a:latin typeface="Times New Roman" charset="0"/>
              </a:rPr>
              <a:t> on </a:t>
            </a:r>
            <a:r>
              <a:rPr lang="en-US" sz="2000" i="1" dirty="0" err="1" smtClean="0">
                <a:solidFill>
                  <a:schemeClr val="bg1"/>
                </a:solidFill>
                <a:latin typeface="Times New Roman" charset="0"/>
              </a:rPr>
              <a:t>zipcode</a:t>
            </a:r>
            <a:r>
              <a:rPr lang="en-US" sz="2000" i="1" dirty="0" smtClean="0">
                <a:solidFill>
                  <a:schemeClr val="bg1"/>
                </a:solidFill>
                <a:latin typeface="Times New Roman" charset="0"/>
              </a:rPr>
              <a:t>.</a:t>
            </a:r>
            <a:endParaRPr kumimoji="0" lang="en-US" sz="2000" b="0" i="0" u="none" strike="noStrike" cap="none" normalizeH="0" baseline="0" dirty="0">
              <a:ln>
                <a:noFill/>
              </a:ln>
              <a:solidFill>
                <a:schemeClr val="bg1"/>
              </a:solidFill>
              <a:effectLst/>
              <a:latin typeface="Times New Roman" charset="0"/>
            </a:endParaRPr>
          </a:p>
        </p:txBody>
      </p:sp>
    </p:spTree>
    <p:extLst>
      <p:ext uri="{BB962C8B-B14F-4D97-AF65-F5344CB8AC3E}">
        <p14:creationId xmlns:p14="http://schemas.microsoft.com/office/powerpoint/2010/main" val="998729571"/>
      </p:ext>
    </p:extLst>
  </p:cSld>
  <p:clrMapOvr>
    <a:masterClrMapping/>
  </p:clrMapOvr>
  <p:transition>
    <p:cut/>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ChangeArrowheads="1"/>
          </p:cNvSpPr>
          <p:nvPr/>
        </p:nvSpPr>
        <p:spPr bwMode="auto">
          <a:xfrm>
            <a:off x="1657350" y="4686300"/>
            <a:ext cx="142875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3315" name="Rectangle 3"/>
          <p:cNvSpPr>
            <a:spLocks noChangeArrowheads="1"/>
          </p:cNvSpPr>
          <p:nvPr/>
        </p:nvSpPr>
        <p:spPr bwMode="auto">
          <a:xfrm>
            <a:off x="3486150" y="4686300"/>
            <a:ext cx="217170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3316" name="Rectangle 4"/>
          <p:cNvSpPr>
            <a:spLocks noGrp="1" noChangeArrowheads="1"/>
          </p:cNvSpPr>
          <p:nvPr>
            <p:ph type="title"/>
          </p:nvPr>
        </p:nvSpPr>
        <p:spPr>
          <a:noFill/>
          <a:ln/>
        </p:spPr>
        <p:txBody>
          <a:bodyPr/>
          <a:lstStyle/>
          <a:p>
            <a:r>
              <a:rPr lang="en-US" altLang="en-US"/>
              <a:t>Reasoning About FDs</a:t>
            </a:r>
          </a:p>
        </p:txBody>
      </p:sp>
      <p:sp>
        <p:nvSpPr>
          <p:cNvPr id="13317" name="Rectangle 5"/>
          <p:cNvSpPr>
            <a:spLocks noGrp="1" noChangeArrowheads="1"/>
          </p:cNvSpPr>
          <p:nvPr>
            <p:ph type="body" idx="1"/>
          </p:nvPr>
        </p:nvSpPr>
        <p:spPr>
          <a:xfrm>
            <a:off x="1143000" y="1085850"/>
            <a:ext cx="6800850" cy="3657600"/>
          </a:xfrm>
          <a:noFill/>
          <a:ln/>
        </p:spPr>
        <p:txBody>
          <a:bodyPr/>
          <a:lstStyle/>
          <a:p>
            <a:r>
              <a:rPr lang="en-US" altLang="en-US"/>
              <a:t>Given some FDs, we can usually infer additional FDs:</a:t>
            </a:r>
          </a:p>
          <a:p>
            <a:pPr lvl="1">
              <a:buSzPct val="75000"/>
            </a:pPr>
            <a:r>
              <a:rPr lang="en-US" altLang="en-US" i="1"/>
              <a:t>ssn       did</a:t>
            </a:r>
            <a:r>
              <a:rPr lang="en-US" altLang="en-US"/>
              <a:t>,  </a:t>
            </a:r>
            <a:r>
              <a:rPr lang="en-US" altLang="en-US" i="1"/>
              <a:t>did        lot    </a:t>
            </a:r>
            <a:r>
              <a:rPr lang="en-US" altLang="en-US"/>
              <a:t>implies    </a:t>
            </a:r>
            <a:r>
              <a:rPr lang="en-US" altLang="en-US" i="1"/>
              <a:t>ssn        lot</a:t>
            </a:r>
          </a:p>
          <a:p>
            <a:r>
              <a:rPr lang="en-US" altLang="en-US"/>
              <a:t>An FD </a:t>
            </a:r>
            <a:r>
              <a:rPr lang="en-US" altLang="en-US" i="1"/>
              <a:t>f</a:t>
            </a:r>
            <a:r>
              <a:rPr lang="en-US" altLang="en-US"/>
              <a:t> is </a:t>
            </a:r>
            <a:r>
              <a:rPr lang="en-US" altLang="en-US" i="1" u="sng">
                <a:solidFill>
                  <a:schemeClr val="accent2"/>
                </a:solidFill>
              </a:rPr>
              <a:t>implied by</a:t>
            </a:r>
            <a:r>
              <a:rPr lang="en-US" altLang="en-US" i="1">
                <a:solidFill>
                  <a:schemeClr val="accent2"/>
                </a:solidFill>
              </a:rPr>
              <a:t> </a:t>
            </a:r>
            <a:r>
              <a:rPr lang="en-US" altLang="en-US"/>
              <a:t>a set of FDs </a:t>
            </a:r>
            <a:r>
              <a:rPr lang="en-US" altLang="en-US" i="1"/>
              <a:t>F</a:t>
            </a:r>
            <a:r>
              <a:rPr lang="en-US" altLang="en-US"/>
              <a:t> if </a:t>
            </a:r>
            <a:r>
              <a:rPr lang="en-US" altLang="en-US" i="1"/>
              <a:t>f</a:t>
            </a:r>
            <a:r>
              <a:rPr lang="en-US" altLang="en-US"/>
              <a:t>  holds whenever all FDs in </a:t>
            </a:r>
            <a:r>
              <a:rPr lang="en-US" altLang="en-US" i="1"/>
              <a:t>F</a:t>
            </a:r>
            <a:r>
              <a:rPr lang="en-US" altLang="en-US"/>
              <a:t> hold.</a:t>
            </a:r>
          </a:p>
          <a:p>
            <a:pPr lvl="1">
              <a:buSzPct val="75000"/>
            </a:pPr>
            <a:r>
              <a:rPr lang="en-US" altLang="en-US"/>
              <a:t>      = </a:t>
            </a:r>
            <a:r>
              <a:rPr lang="en-US" altLang="en-US" i="1">
                <a:solidFill>
                  <a:schemeClr val="accent2"/>
                </a:solidFill>
              </a:rPr>
              <a:t>closure of F </a:t>
            </a:r>
            <a:r>
              <a:rPr lang="en-US" altLang="en-US"/>
              <a:t>is the set of all FDs that are implied by </a:t>
            </a:r>
            <a:r>
              <a:rPr lang="en-US" altLang="en-US" i="1"/>
              <a:t>F</a:t>
            </a:r>
            <a:r>
              <a:rPr lang="en-US" altLang="en-US"/>
              <a:t>.</a:t>
            </a:r>
          </a:p>
          <a:p>
            <a:r>
              <a:rPr lang="en-US" altLang="en-US"/>
              <a:t>Armstrong’s Axioms (X, Y, Z are sets of attributes):</a:t>
            </a:r>
          </a:p>
          <a:p>
            <a:pPr lvl="1">
              <a:buSzPct val="75000"/>
            </a:pPr>
            <a:r>
              <a:rPr lang="en-US" altLang="en-US" i="1" u="sng">
                <a:solidFill>
                  <a:schemeClr val="accent1"/>
                </a:solidFill>
              </a:rPr>
              <a:t>Reflexivity</a:t>
            </a:r>
            <a:r>
              <a:rPr lang="en-US" altLang="en-US">
                <a:solidFill>
                  <a:schemeClr val="accent1"/>
                </a:solidFill>
              </a:rPr>
              <a:t>:  </a:t>
            </a:r>
            <a:r>
              <a:rPr lang="en-US" altLang="en-US"/>
              <a:t>If  X       Y,  then   Y        X </a:t>
            </a:r>
          </a:p>
          <a:p>
            <a:pPr lvl="1">
              <a:buSzPct val="75000"/>
            </a:pPr>
            <a:r>
              <a:rPr lang="en-US" altLang="en-US" i="1" u="sng">
                <a:solidFill>
                  <a:schemeClr val="accent1"/>
                </a:solidFill>
              </a:rPr>
              <a:t>Augmentation</a:t>
            </a:r>
            <a:r>
              <a:rPr lang="en-US" altLang="en-US">
                <a:solidFill>
                  <a:schemeClr val="accent1"/>
                </a:solidFill>
              </a:rPr>
              <a:t>:  </a:t>
            </a:r>
            <a:r>
              <a:rPr lang="en-US" altLang="en-US"/>
              <a:t>If  X       Y,  then   XZ         YZ   for any Z</a:t>
            </a:r>
          </a:p>
          <a:p>
            <a:pPr lvl="1">
              <a:buSzPct val="75000"/>
            </a:pPr>
            <a:r>
              <a:rPr lang="en-US" altLang="en-US" i="1" u="sng">
                <a:solidFill>
                  <a:schemeClr val="accent1"/>
                </a:solidFill>
              </a:rPr>
              <a:t>Transitivity</a:t>
            </a:r>
            <a:r>
              <a:rPr lang="en-US" altLang="en-US">
                <a:solidFill>
                  <a:schemeClr val="accent1"/>
                </a:solidFill>
              </a:rPr>
              <a:t>:  </a:t>
            </a:r>
            <a:r>
              <a:rPr lang="en-US" altLang="en-US"/>
              <a:t>If  X       Y  and  Y        Z,  then   X        Z</a:t>
            </a:r>
          </a:p>
          <a:p>
            <a:r>
              <a:rPr lang="en-US" altLang="en-US"/>
              <a:t>These are </a:t>
            </a:r>
            <a:r>
              <a:rPr lang="en-US" altLang="en-US" i="1">
                <a:solidFill>
                  <a:schemeClr val="accent2"/>
                </a:solidFill>
              </a:rPr>
              <a:t>sound</a:t>
            </a:r>
            <a:r>
              <a:rPr lang="en-US" altLang="en-US"/>
              <a:t> and </a:t>
            </a:r>
            <a:r>
              <a:rPr lang="en-US" altLang="en-US" i="1">
                <a:solidFill>
                  <a:schemeClr val="accent2"/>
                </a:solidFill>
              </a:rPr>
              <a:t>complete</a:t>
            </a:r>
            <a:r>
              <a:rPr lang="en-US" altLang="en-US" i="1"/>
              <a:t> </a:t>
            </a:r>
            <a:r>
              <a:rPr lang="en-US" altLang="en-US"/>
              <a:t>inference rules for FDs!</a:t>
            </a:r>
          </a:p>
        </p:txBody>
      </p:sp>
      <p:graphicFrame>
        <p:nvGraphicFramePr>
          <p:cNvPr id="13318" name="Object 6">
            <a:hlinkClick r:id="" action="ppaction://ole?verb=0"/>
          </p:cNvPr>
          <p:cNvGraphicFramePr>
            <a:graphicFrameLocks/>
          </p:cNvGraphicFramePr>
          <p:nvPr/>
        </p:nvGraphicFramePr>
        <p:xfrm>
          <a:off x="2057401" y="1520428"/>
          <a:ext cx="1231106" cy="584597"/>
        </p:xfrm>
        <a:graphic>
          <a:graphicData uri="http://schemas.openxmlformats.org/presentationml/2006/ole">
            <mc:AlternateContent xmlns:mc="http://schemas.openxmlformats.org/markup-compatibility/2006">
              <mc:Choice xmlns:v="urn:schemas-microsoft-com:vml" Requires="v">
                <p:oleObj spid="_x0000_s25715" name="Equation" r:id="rId4" imgW="1641240" imgH="779400" progId="Equation.3">
                  <p:embed/>
                </p:oleObj>
              </mc:Choice>
              <mc:Fallback>
                <p:oleObj name="Equation" r:id="rId4" imgW="1641240" imgH="779400" progId="Equation.3">
                  <p:embed/>
                  <p:pic>
                    <p:nvPicPr>
                      <p:cNvPr id="0" name=""/>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57401" y="1520428"/>
                        <a:ext cx="1231106" cy="5845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13319" name="Object 7">
            <a:hlinkClick r:id="" action="ppaction://ole?verb=0"/>
          </p:cNvPr>
          <p:cNvGraphicFramePr>
            <a:graphicFrameLocks/>
          </p:cNvGraphicFramePr>
          <p:nvPr/>
        </p:nvGraphicFramePr>
        <p:xfrm>
          <a:off x="3257551" y="1520428"/>
          <a:ext cx="1231106" cy="584597"/>
        </p:xfrm>
        <a:graphic>
          <a:graphicData uri="http://schemas.openxmlformats.org/presentationml/2006/ole">
            <mc:AlternateContent xmlns:mc="http://schemas.openxmlformats.org/markup-compatibility/2006">
              <mc:Choice xmlns:v="urn:schemas-microsoft-com:vml" Requires="v">
                <p:oleObj spid="_x0000_s25716" name="Equation" r:id="rId6" imgW="1641240" imgH="779400" progId="Equation.3">
                  <p:embed/>
                </p:oleObj>
              </mc:Choice>
              <mc:Fallback>
                <p:oleObj name="Equation" r:id="rId6" imgW="1641240" imgH="779400" progId="Equation.3">
                  <p:embed/>
                  <p:pic>
                    <p:nvPicPr>
                      <p:cNvPr id="0" name=""/>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57551" y="1520428"/>
                        <a:ext cx="1231106" cy="5845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13320" name="Object 8">
            <a:hlinkClick r:id="" action="ppaction://ole?verb=0"/>
          </p:cNvPr>
          <p:cNvGraphicFramePr>
            <a:graphicFrameLocks/>
          </p:cNvGraphicFramePr>
          <p:nvPr/>
        </p:nvGraphicFramePr>
        <p:xfrm>
          <a:off x="5429251" y="1520428"/>
          <a:ext cx="1231106" cy="584597"/>
        </p:xfrm>
        <a:graphic>
          <a:graphicData uri="http://schemas.openxmlformats.org/presentationml/2006/ole">
            <mc:AlternateContent xmlns:mc="http://schemas.openxmlformats.org/markup-compatibility/2006">
              <mc:Choice xmlns:v="urn:schemas-microsoft-com:vml" Requires="v">
                <p:oleObj spid="_x0000_s25717" name="Equation" r:id="rId8" imgW="1641240" imgH="779400" progId="Equation.3">
                  <p:embed/>
                </p:oleObj>
              </mc:Choice>
              <mc:Fallback>
                <p:oleObj name="Equation" r:id="rId8" imgW="1641240" imgH="779400" progId="Equation.3">
                  <p:embed/>
                  <p:pic>
                    <p:nvPicPr>
                      <p:cNvPr id="0" name=""/>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429251" y="1520428"/>
                        <a:ext cx="1231106" cy="5845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13321" name="Object 9">
            <a:hlinkClick r:id="" action="ppaction://ole?verb=0"/>
          </p:cNvPr>
          <p:cNvGraphicFramePr>
            <a:graphicFrameLocks/>
          </p:cNvGraphicFramePr>
          <p:nvPr/>
        </p:nvGraphicFramePr>
        <p:xfrm>
          <a:off x="1714500" y="2476501"/>
          <a:ext cx="676275" cy="565547"/>
        </p:xfrm>
        <a:graphic>
          <a:graphicData uri="http://schemas.openxmlformats.org/presentationml/2006/ole">
            <mc:AlternateContent xmlns:mc="http://schemas.openxmlformats.org/markup-compatibility/2006">
              <mc:Choice xmlns:v="urn:schemas-microsoft-com:vml" Requires="v">
                <p:oleObj spid="_x0000_s25718" name="Equation" r:id="rId10" imgW="901440" imgH="753840" progId="Equation.3">
                  <p:embed/>
                </p:oleObj>
              </mc:Choice>
              <mc:Fallback>
                <p:oleObj name="Equation" r:id="rId10" imgW="901440" imgH="753840" progId="Equation.3">
                  <p:embed/>
                  <p:pic>
                    <p:nvPicPr>
                      <p:cNvPr id="0" name=""/>
                      <p:cNvPicPr>
                        <a:picLocks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714500" y="2476501"/>
                        <a:ext cx="676275" cy="5655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13322" name="Object 10">
            <a:hlinkClick r:id="" action="ppaction://ole?verb=0"/>
          </p:cNvPr>
          <p:cNvGraphicFramePr>
            <a:graphicFrameLocks/>
          </p:cNvGraphicFramePr>
          <p:nvPr/>
        </p:nvGraphicFramePr>
        <p:xfrm>
          <a:off x="3429000" y="3219450"/>
          <a:ext cx="1152525" cy="600075"/>
        </p:xfrm>
        <a:graphic>
          <a:graphicData uri="http://schemas.openxmlformats.org/presentationml/2006/ole">
            <mc:AlternateContent xmlns:mc="http://schemas.openxmlformats.org/markup-compatibility/2006">
              <mc:Choice xmlns:v="urn:schemas-microsoft-com:vml" Requires="v">
                <p:oleObj spid="_x0000_s25719" name="Equation" r:id="rId12" imgW="1536480" imgH="799920" progId="Equation.3">
                  <p:embed/>
                </p:oleObj>
              </mc:Choice>
              <mc:Fallback>
                <p:oleObj name="Equation" r:id="rId12" imgW="1536480" imgH="799920" progId="Equation.3">
                  <p:embed/>
                  <p:pic>
                    <p:nvPicPr>
                      <p:cNvPr id="0" name=""/>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429000" y="3219450"/>
                        <a:ext cx="1152525" cy="600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13323" name="Object 11">
            <a:hlinkClick r:id="" action="ppaction://ole?verb=0"/>
          </p:cNvPr>
          <p:cNvGraphicFramePr>
            <a:graphicFrameLocks/>
          </p:cNvGraphicFramePr>
          <p:nvPr/>
        </p:nvGraphicFramePr>
        <p:xfrm>
          <a:off x="4914901" y="3234928"/>
          <a:ext cx="1231106" cy="584597"/>
        </p:xfrm>
        <a:graphic>
          <a:graphicData uri="http://schemas.openxmlformats.org/presentationml/2006/ole">
            <mc:AlternateContent xmlns:mc="http://schemas.openxmlformats.org/markup-compatibility/2006">
              <mc:Choice xmlns:v="urn:schemas-microsoft-com:vml" Requires="v">
                <p:oleObj spid="_x0000_s25720" name="Equation" r:id="rId14" imgW="1641240" imgH="779400" progId="Equation.3">
                  <p:embed/>
                </p:oleObj>
              </mc:Choice>
              <mc:Fallback>
                <p:oleObj name="Equation" r:id="rId14" imgW="1641240" imgH="779400" progId="Equation.3">
                  <p:embed/>
                  <p:pic>
                    <p:nvPicPr>
                      <p:cNvPr id="0" name=""/>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914901" y="3234928"/>
                        <a:ext cx="1231106" cy="5845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13324" name="Object 12">
            <a:hlinkClick r:id="" action="ppaction://ole?verb=0"/>
          </p:cNvPr>
          <p:cNvGraphicFramePr>
            <a:graphicFrameLocks/>
          </p:cNvGraphicFramePr>
          <p:nvPr/>
        </p:nvGraphicFramePr>
        <p:xfrm>
          <a:off x="3714751" y="3577828"/>
          <a:ext cx="1231106" cy="584597"/>
        </p:xfrm>
        <a:graphic>
          <a:graphicData uri="http://schemas.openxmlformats.org/presentationml/2006/ole">
            <mc:AlternateContent xmlns:mc="http://schemas.openxmlformats.org/markup-compatibility/2006">
              <mc:Choice xmlns:v="urn:schemas-microsoft-com:vml" Requires="v">
                <p:oleObj spid="_x0000_s25721" name="Equation" r:id="rId16" imgW="1641240" imgH="779400" progId="Equation.3">
                  <p:embed/>
                </p:oleObj>
              </mc:Choice>
              <mc:Fallback>
                <p:oleObj name="Equation" r:id="rId16" imgW="1641240" imgH="779400" progId="Equation.3">
                  <p:embed/>
                  <p:pic>
                    <p:nvPicPr>
                      <p:cNvPr id="0" name=""/>
                      <p:cNvPicPr>
                        <a:picLocks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714751" y="3577828"/>
                        <a:ext cx="1231106" cy="5845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13325" name="Object 13">
            <a:hlinkClick r:id="" action="ppaction://ole?verb=0"/>
          </p:cNvPr>
          <p:cNvGraphicFramePr>
            <a:graphicFrameLocks/>
          </p:cNvGraphicFramePr>
          <p:nvPr/>
        </p:nvGraphicFramePr>
        <p:xfrm>
          <a:off x="5429251" y="3577828"/>
          <a:ext cx="1231106" cy="584597"/>
        </p:xfrm>
        <a:graphic>
          <a:graphicData uri="http://schemas.openxmlformats.org/presentationml/2006/ole">
            <mc:AlternateContent xmlns:mc="http://schemas.openxmlformats.org/markup-compatibility/2006">
              <mc:Choice xmlns:v="urn:schemas-microsoft-com:vml" Requires="v">
                <p:oleObj spid="_x0000_s25722" name="Equation" r:id="rId18" imgW="1641240" imgH="779400" progId="Equation.3">
                  <p:embed/>
                </p:oleObj>
              </mc:Choice>
              <mc:Fallback>
                <p:oleObj name="Equation" r:id="rId18" imgW="1641240" imgH="779400" progId="Equation.3">
                  <p:embed/>
                  <p:pic>
                    <p:nvPicPr>
                      <p:cNvPr id="0" name=""/>
                      <p:cNvPicPr>
                        <a:picLocks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5429251" y="3577828"/>
                        <a:ext cx="1231106" cy="5845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13326" name="Object 14">
            <a:hlinkClick r:id="" action="ppaction://ole?verb=0"/>
          </p:cNvPr>
          <p:cNvGraphicFramePr>
            <a:graphicFrameLocks/>
          </p:cNvGraphicFramePr>
          <p:nvPr/>
        </p:nvGraphicFramePr>
        <p:xfrm>
          <a:off x="3486151" y="3920728"/>
          <a:ext cx="1231106" cy="584597"/>
        </p:xfrm>
        <a:graphic>
          <a:graphicData uri="http://schemas.openxmlformats.org/presentationml/2006/ole">
            <mc:AlternateContent xmlns:mc="http://schemas.openxmlformats.org/markup-compatibility/2006">
              <mc:Choice xmlns:v="urn:schemas-microsoft-com:vml" Requires="v">
                <p:oleObj spid="_x0000_s25723" name="Equation" r:id="rId20" imgW="1641240" imgH="779400" progId="Equation.3">
                  <p:embed/>
                </p:oleObj>
              </mc:Choice>
              <mc:Fallback>
                <p:oleObj name="Equation" r:id="rId20" imgW="1641240" imgH="779400" progId="Equation.3">
                  <p:embed/>
                  <p:pic>
                    <p:nvPicPr>
                      <p:cNvPr id="0" name=""/>
                      <p:cNvPicPr>
                        <a:picLocks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3486151" y="3920728"/>
                        <a:ext cx="1231106" cy="5845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13327" name="Object 15">
            <a:hlinkClick r:id="" action="ppaction://ole?verb=0"/>
          </p:cNvPr>
          <p:cNvGraphicFramePr>
            <a:graphicFrameLocks/>
          </p:cNvGraphicFramePr>
          <p:nvPr/>
        </p:nvGraphicFramePr>
        <p:xfrm>
          <a:off x="4857751" y="3920728"/>
          <a:ext cx="1231106" cy="584597"/>
        </p:xfrm>
        <a:graphic>
          <a:graphicData uri="http://schemas.openxmlformats.org/presentationml/2006/ole">
            <mc:AlternateContent xmlns:mc="http://schemas.openxmlformats.org/markup-compatibility/2006">
              <mc:Choice xmlns:v="urn:schemas-microsoft-com:vml" Requires="v">
                <p:oleObj spid="_x0000_s25724" name="Equation" r:id="rId22" imgW="1641240" imgH="779400" progId="Equation.3">
                  <p:embed/>
                </p:oleObj>
              </mc:Choice>
              <mc:Fallback>
                <p:oleObj name="Equation" r:id="rId22" imgW="1641240" imgH="779400" progId="Equation.3">
                  <p:embed/>
                  <p:pic>
                    <p:nvPicPr>
                      <p:cNvPr id="0" name=""/>
                      <p:cNvPicPr>
                        <a:picLocks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4857751" y="3920728"/>
                        <a:ext cx="1231106" cy="5845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13328" name="Object 16">
            <a:hlinkClick r:id="" action="ppaction://ole?verb=0"/>
          </p:cNvPr>
          <p:cNvGraphicFramePr>
            <a:graphicFrameLocks/>
          </p:cNvGraphicFramePr>
          <p:nvPr/>
        </p:nvGraphicFramePr>
        <p:xfrm>
          <a:off x="6400801" y="3920728"/>
          <a:ext cx="1231106" cy="584597"/>
        </p:xfrm>
        <a:graphic>
          <a:graphicData uri="http://schemas.openxmlformats.org/presentationml/2006/ole">
            <mc:AlternateContent xmlns:mc="http://schemas.openxmlformats.org/markup-compatibility/2006">
              <mc:Choice xmlns:v="urn:schemas-microsoft-com:vml" Requires="v">
                <p:oleObj spid="_x0000_s25725" name="Equation" r:id="rId24" imgW="1641240" imgH="779400" progId="Equation.3">
                  <p:embed/>
                </p:oleObj>
              </mc:Choice>
              <mc:Fallback>
                <p:oleObj name="Equation" r:id="rId24" imgW="1641240" imgH="779400" progId="Equation.3">
                  <p:embed/>
                  <p:pic>
                    <p:nvPicPr>
                      <p:cNvPr id="0" name=""/>
                      <p:cNvPicPr>
                        <a:picLocks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6400801" y="3920728"/>
                        <a:ext cx="1231106" cy="5845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Tree>
    <p:extLst>
      <p:ext uri="{BB962C8B-B14F-4D97-AF65-F5344CB8AC3E}">
        <p14:creationId xmlns:p14="http://schemas.microsoft.com/office/powerpoint/2010/main" val="356184891"/>
      </p:ext>
    </p:extLst>
  </p:cSld>
  <p:clrMapOvr>
    <a:masterClrMapping/>
  </p:clrMapOvr>
  <p:transition>
    <p:cut/>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ChangeArrowheads="1"/>
          </p:cNvSpPr>
          <p:nvPr/>
        </p:nvSpPr>
        <p:spPr bwMode="auto">
          <a:xfrm>
            <a:off x="1657350" y="4686300"/>
            <a:ext cx="142875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9459" name="Rectangle 3"/>
          <p:cNvSpPr>
            <a:spLocks noChangeArrowheads="1"/>
          </p:cNvSpPr>
          <p:nvPr/>
        </p:nvSpPr>
        <p:spPr bwMode="auto">
          <a:xfrm>
            <a:off x="3486150" y="4686300"/>
            <a:ext cx="217170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9460" name="Rectangle 4"/>
          <p:cNvSpPr>
            <a:spLocks noGrp="1" noChangeArrowheads="1"/>
          </p:cNvSpPr>
          <p:nvPr>
            <p:ph type="title"/>
          </p:nvPr>
        </p:nvSpPr>
        <p:spPr>
          <a:noFill/>
          <a:ln/>
        </p:spPr>
        <p:txBody>
          <a:bodyPr/>
          <a:lstStyle/>
          <a:p>
            <a:r>
              <a:rPr lang="en-US" altLang="en-US"/>
              <a:t>Normal Forms</a:t>
            </a:r>
          </a:p>
        </p:txBody>
      </p:sp>
      <p:sp>
        <p:nvSpPr>
          <p:cNvPr id="19461" name="Rectangle 5"/>
          <p:cNvSpPr>
            <a:spLocks noGrp="1" noChangeArrowheads="1"/>
          </p:cNvSpPr>
          <p:nvPr>
            <p:ph type="body" idx="1"/>
          </p:nvPr>
        </p:nvSpPr>
        <p:spPr>
          <a:xfrm>
            <a:off x="866775" y="795338"/>
            <a:ext cx="6800850" cy="3829050"/>
          </a:xfrm>
          <a:noFill/>
          <a:ln/>
        </p:spPr>
        <p:txBody>
          <a:bodyPr/>
          <a:lstStyle/>
          <a:p>
            <a:r>
              <a:rPr lang="en-US" altLang="en-US"/>
              <a:t>Returning to the issue of schema refinement, the first question to ask is whether any refinement is needed!</a:t>
            </a:r>
          </a:p>
          <a:p>
            <a:r>
              <a:rPr lang="en-US" altLang="en-US" dirty="0"/>
              <a:t>If a relation is in a certain </a:t>
            </a:r>
            <a:r>
              <a:rPr lang="en-US" altLang="en-US" i="1" dirty="0">
                <a:solidFill>
                  <a:schemeClr val="accent2"/>
                </a:solidFill>
              </a:rPr>
              <a:t>normal form</a:t>
            </a:r>
            <a:r>
              <a:rPr lang="en-US" altLang="en-US" dirty="0">
                <a:solidFill>
                  <a:schemeClr val="accent2"/>
                </a:solidFill>
              </a:rPr>
              <a:t> </a:t>
            </a:r>
            <a:r>
              <a:rPr lang="en-US" altLang="en-US" dirty="0"/>
              <a:t>(</a:t>
            </a:r>
            <a:r>
              <a:rPr lang="en-US" altLang="en-US" dirty="0">
                <a:solidFill>
                  <a:schemeClr val="accent1"/>
                </a:solidFill>
              </a:rPr>
              <a:t>BCNF, 3NF </a:t>
            </a:r>
            <a:r>
              <a:rPr lang="en-US" altLang="en-US" dirty="0"/>
              <a:t>etc.), it is known that certain kinds of problems are avoided/minimized.  This can be used to help us decide whether decomposing the relation will help.</a:t>
            </a:r>
          </a:p>
          <a:p>
            <a:r>
              <a:rPr lang="en-US" altLang="en-US" dirty="0"/>
              <a:t>Role of FDs in detecting redundancy:</a:t>
            </a:r>
          </a:p>
          <a:p>
            <a:pPr lvl="1">
              <a:buSzPct val="75000"/>
            </a:pPr>
            <a:r>
              <a:rPr lang="en-US" altLang="en-US" dirty="0"/>
              <a:t>Consider a relation R with 3 attributes, ABC.  </a:t>
            </a:r>
          </a:p>
          <a:p>
            <a:pPr lvl="2"/>
            <a:r>
              <a:rPr lang="en-US" altLang="en-US" dirty="0">
                <a:solidFill>
                  <a:schemeClr val="accent2"/>
                </a:solidFill>
              </a:rPr>
              <a:t>No FDs hold:   </a:t>
            </a:r>
            <a:r>
              <a:rPr lang="en-US" altLang="en-US" dirty="0"/>
              <a:t>There is no redundancy here.</a:t>
            </a:r>
          </a:p>
          <a:p>
            <a:pPr lvl="2"/>
            <a:r>
              <a:rPr lang="en-US" altLang="en-US" dirty="0">
                <a:solidFill>
                  <a:schemeClr val="accent2"/>
                </a:solidFill>
              </a:rPr>
              <a:t>Given A       B:   </a:t>
            </a:r>
            <a:r>
              <a:rPr lang="en-US" altLang="en-US" dirty="0"/>
              <a:t>Several tuples could have the same A value, and if so, they’ll all have the same B value!</a:t>
            </a:r>
          </a:p>
        </p:txBody>
      </p:sp>
      <p:graphicFrame>
        <p:nvGraphicFramePr>
          <p:cNvPr id="19462" name="Object 6">
            <a:hlinkClick r:id="" action="ppaction://ole?verb=0"/>
          </p:cNvPr>
          <p:cNvGraphicFramePr>
            <a:graphicFrameLocks/>
          </p:cNvGraphicFramePr>
          <p:nvPr/>
        </p:nvGraphicFramePr>
        <p:xfrm>
          <a:off x="2968229" y="4320778"/>
          <a:ext cx="457200" cy="241697"/>
        </p:xfrm>
        <a:graphic>
          <a:graphicData uri="http://schemas.openxmlformats.org/presentationml/2006/ole">
            <mc:AlternateContent xmlns:mc="http://schemas.openxmlformats.org/markup-compatibility/2006">
              <mc:Choice xmlns:v="urn:schemas-microsoft-com:vml" Requires="v">
                <p:oleObj spid="_x0000_s19471" name="Equation" r:id="rId4" imgW="609480" imgH="322200" progId="Equation.3">
                  <p:embed/>
                </p:oleObj>
              </mc:Choice>
              <mc:Fallback>
                <p:oleObj name="Equation" r:id="rId4" imgW="609480" imgH="322200" progId="Equation.3">
                  <p:embed/>
                  <p:pic>
                    <p:nvPicPr>
                      <p:cNvPr id="0" name=""/>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68229" y="4320778"/>
                        <a:ext cx="457200" cy="2416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Tree>
    <p:extLst>
      <p:ext uri="{BB962C8B-B14F-4D97-AF65-F5344CB8AC3E}">
        <p14:creationId xmlns:p14="http://schemas.microsoft.com/office/powerpoint/2010/main" val="1214639185"/>
      </p:ext>
    </p:extLst>
  </p:cSld>
  <p:clrMapOvr>
    <a:masterClrMapping/>
  </p:clrMapOvr>
  <p:transition>
    <p:cut/>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ChangeArrowheads="1"/>
          </p:cNvSpPr>
          <p:nvPr/>
        </p:nvSpPr>
        <p:spPr bwMode="auto">
          <a:xfrm>
            <a:off x="1657350" y="4686300"/>
            <a:ext cx="142875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1507" name="Rectangle 3"/>
          <p:cNvSpPr>
            <a:spLocks noChangeArrowheads="1"/>
          </p:cNvSpPr>
          <p:nvPr/>
        </p:nvSpPr>
        <p:spPr bwMode="auto">
          <a:xfrm>
            <a:off x="3486150" y="4686300"/>
            <a:ext cx="217170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1508" name="Rectangle 4"/>
          <p:cNvSpPr>
            <a:spLocks noGrp="1" noChangeArrowheads="1"/>
          </p:cNvSpPr>
          <p:nvPr>
            <p:ph type="title"/>
          </p:nvPr>
        </p:nvSpPr>
        <p:spPr>
          <a:xfrm>
            <a:off x="1257300" y="114300"/>
            <a:ext cx="5829300" cy="828675"/>
          </a:xfrm>
          <a:noFill/>
          <a:ln/>
        </p:spPr>
        <p:txBody>
          <a:bodyPr/>
          <a:lstStyle/>
          <a:p>
            <a:r>
              <a:rPr lang="en-US" altLang="en-US"/>
              <a:t>Boyce-Codd Normal Form  (BCNF)</a:t>
            </a:r>
          </a:p>
        </p:txBody>
      </p:sp>
      <p:sp>
        <p:nvSpPr>
          <p:cNvPr id="21509" name="Rectangle 5"/>
          <p:cNvSpPr>
            <a:spLocks noGrp="1" noChangeArrowheads="1"/>
          </p:cNvSpPr>
          <p:nvPr>
            <p:ph type="body" idx="1"/>
          </p:nvPr>
        </p:nvSpPr>
        <p:spPr>
          <a:xfrm>
            <a:off x="771525" y="942975"/>
            <a:ext cx="6800850" cy="3600450"/>
          </a:xfrm>
          <a:noFill/>
          <a:ln/>
        </p:spPr>
        <p:txBody>
          <a:bodyPr/>
          <a:lstStyle/>
          <a:p>
            <a:r>
              <a:rPr lang="en-US" altLang="en-US"/>
              <a:t>Reln</a:t>
            </a:r>
            <a:r>
              <a:rPr lang="en-US" altLang="en-US" dirty="0"/>
              <a:t> R with FDs </a:t>
            </a:r>
            <a:r>
              <a:rPr lang="en-US" altLang="en-US" i="1" dirty="0"/>
              <a:t>F</a:t>
            </a:r>
            <a:r>
              <a:rPr lang="en-US" altLang="en-US" dirty="0"/>
              <a:t> is in </a:t>
            </a:r>
            <a:r>
              <a:rPr lang="en-US" altLang="en-US" dirty="0">
                <a:solidFill>
                  <a:schemeClr val="accent2"/>
                </a:solidFill>
              </a:rPr>
              <a:t>BCNF</a:t>
            </a:r>
            <a:r>
              <a:rPr lang="en-US" altLang="en-US" dirty="0"/>
              <a:t> if, for all X      A  in</a:t>
            </a:r>
          </a:p>
          <a:p>
            <a:pPr lvl="1">
              <a:buSzPct val="75000"/>
            </a:pPr>
            <a:r>
              <a:rPr lang="en-US" altLang="en-US" dirty="0"/>
              <a:t>A      X   (called a </a:t>
            </a:r>
            <a:r>
              <a:rPr lang="en-US" altLang="en-US" i="1" dirty="0">
                <a:solidFill>
                  <a:schemeClr val="accent2"/>
                </a:solidFill>
              </a:rPr>
              <a:t>trivial</a:t>
            </a:r>
            <a:r>
              <a:rPr lang="en-US" altLang="en-US" dirty="0"/>
              <a:t> FD), or</a:t>
            </a:r>
          </a:p>
          <a:p>
            <a:pPr lvl="1">
              <a:buSzPct val="75000"/>
            </a:pPr>
            <a:r>
              <a:rPr lang="en-US" altLang="en-US" dirty="0"/>
              <a:t>X contains a key for R.</a:t>
            </a:r>
          </a:p>
          <a:p>
            <a:r>
              <a:rPr lang="en-US" altLang="en-US" dirty="0"/>
              <a:t>In other words, R is in BCNF if the only non-trivial FDs that hold over R are key constraints.</a:t>
            </a:r>
          </a:p>
          <a:p>
            <a:pPr lvl="1">
              <a:buSzPct val="75000"/>
            </a:pPr>
            <a:r>
              <a:rPr lang="en-US" altLang="en-US" dirty="0"/>
              <a:t>No dependency in R that can be predicted using FDs alone.</a:t>
            </a:r>
          </a:p>
          <a:p>
            <a:pPr lvl="1">
              <a:buSzPct val="75000"/>
            </a:pPr>
            <a:r>
              <a:rPr lang="en-US" altLang="en-US" dirty="0"/>
              <a:t>If we are shown two tuples that agree upon                           the X value, we cannot infer the A value in                                             one tuple from the A value in the other.</a:t>
            </a:r>
          </a:p>
          <a:p>
            <a:pPr lvl="1">
              <a:buSzPct val="75000"/>
            </a:pPr>
            <a:r>
              <a:rPr lang="en-US" altLang="en-US" dirty="0"/>
              <a:t>If example relation is in BCNF, the 2 tuples                                  must be identical  (since X is a key).</a:t>
            </a:r>
          </a:p>
        </p:txBody>
      </p:sp>
      <p:graphicFrame>
        <p:nvGraphicFramePr>
          <p:cNvPr id="21510" name="Object 6">
            <a:hlinkClick r:id="" action="ppaction://ole?verb=0"/>
          </p:cNvPr>
          <p:cNvGraphicFramePr>
            <a:graphicFrameLocks/>
          </p:cNvGraphicFramePr>
          <p:nvPr>
            <p:extLst>
              <p:ext uri="{D42A27DB-BD31-4B8C-83A1-F6EECF244321}">
                <p14:modId xmlns:p14="http://schemas.microsoft.com/office/powerpoint/2010/main" val="1352516991"/>
              </p:ext>
            </p:extLst>
          </p:nvPr>
        </p:nvGraphicFramePr>
        <p:xfrm>
          <a:off x="6943725" y="994172"/>
          <a:ext cx="709613" cy="398859"/>
        </p:xfrm>
        <a:graphic>
          <a:graphicData uri="http://schemas.openxmlformats.org/presentationml/2006/ole">
            <mc:AlternateContent xmlns:mc="http://schemas.openxmlformats.org/markup-compatibility/2006">
              <mc:Choice xmlns:v="urn:schemas-microsoft-com:vml" Requires="v">
                <p:oleObj spid="_x0000_s21549" name="Equation" r:id="rId4" imgW="946080" imgH="531720" progId="Equation.3">
                  <p:embed/>
                </p:oleObj>
              </mc:Choice>
              <mc:Fallback>
                <p:oleObj name="Equation" r:id="rId4" imgW="946080" imgH="531720" progId="Equation.3">
                  <p:embed/>
                  <p:pic>
                    <p:nvPicPr>
                      <p:cNvPr id="0" name=""/>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43725" y="994172"/>
                        <a:ext cx="709613" cy="3988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21511" name="Object 7">
            <a:hlinkClick r:id="" action="ppaction://ole?verb=0"/>
          </p:cNvPr>
          <p:cNvGraphicFramePr>
            <a:graphicFrameLocks/>
          </p:cNvGraphicFramePr>
          <p:nvPr>
            <p:extLst>
              <p:ext uri="{D42A27DB-BD31-4B8C-83A1-F6EECF244321}">
                <p14:modId xmlns:p14="http://schemas.microsoft.com/office/powerpoint/2010/main" val="638664242"/>
              </p:ext>
            </p:extLst>
          </p:nvPr>
        </p:nvGraphicFramePr>
        <p:xfrm>
          <a:off x="5911454" y="1034653"/>
          <a:ext cx="457200" cy="241697"/>
        </p:xfrm>
        <a:graphic>
          <a:graphicData uri="http://schemas.openxmlformats.org/presentationml/2006/ole">
            <mc:AlternateContent xmlns:mc="http://schemas.openxmlformats.org/markup-compatibility/2006">
              <mc:Choice xmlns:v="urn:schemas-microsoft-com:vml" Requires="v">
                <p:oleObj spid="_x0000_s21550" name="Equation" r:id="rId6" imgW="609480" imgH="322200" progId="Equation.3">
                  <p:embed/>
                </p:oleObj>
              </mc:Choice>
              <mc:Fallback>
                <p:oleObj name="Equation" r:id="rId6" imgW="609480" imgH="322200" progId="Equation.3">
                  <p:embed/>
                  <p:pic>
                    <p:nvPicPr>
                      <p:cNvPr id="0" name=""/>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911454" y="1034653"/>
                        <a:ext cx="457200" cy="2416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21512" name="Object 8">
            <a:hlinkClick r:id="" action="ppaction://ole?verb=0"/>
          </p:cNvPr>
          <p:cNvGraphicFramePr>
            <a:graphicFrameLocks/>
          </p:cNvGraphicFramePr>
          <p:nvPr>
            <p:extLst>
              <p:ext uri="{D42A27DB-BD31-4B8C-83A1-F6EECF244321}">
                <p14:modId xmlns:p14="http://schemas.microsoft.com/office/powerpoint/2010/main" val="906647588"/>
              </p:ext>
            </p:extLst>
          </p:nvPr>
        </p:nvGraphicFramePr>
        <p:xfrm>
          <a:off x="1628775" y="1419225"/>
          <a:ext cx="333375" cy="261938"/>
        </p:xfrm>
        <a:graphic>
          <a:graphicData uri="http://schemas.openxmlformats.org/presentationml/2006/ole">
            <mc:AlternateContent xmlns:mc="http://schemas.openxmlformats.org/markup-compatibility/2006">
              <mc:Choice xmlns:v="urn:schemas-microsoft-com:vml" Requires="v">
                <p:oleObj spid="_x0000_s21551" name="Equation" r:id="rId8" imgW="444240" imgH="349200" progId="Equation.3">
                  <p:embed/>
                </p:oleObj>
              </mc:Choice>
              <mc:Fallback>
                <p:oleObj name="Equation" r:id="rId8" imgW="444240" imgH="349200" progId="Equation.3">
                  <p:embed/>
                  <p:pic>
                    <p:nvPicPr>
                      <p:cNvPr id="0" name=""/>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628775" y="1419225"/>
                        <a:ext cx="333375" cy="261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21513" name="Object 9">
            <a:hlinkClick r:id="" action="ppaction://ole?verb=0"/>
          </p:cNvPr>
          <p:cNvGraphicFramePr>
            <a:graphicFrameLocks/>
          </p:cNvGraphicFramePr>
          <p:nvPr>
            <p:extLst>
              <p:ext uri="{D42A27DB-BD31-4B8C-83A1-F6EECF244321}">
                <p14:modId xmlns:p14="http://schemas.microsoft.com/office/powerpoint/2010/main" val="1629536051"/>
              </p:ext>
            </p:extLst>
          </p:nvPr>
        </p:nvGraphicFramePr>
        <p:xfrm>
          <a:off x="5972176" y="3133726"/>
          <a:ext cx="1497806" cy="1470422"/>
        </p:xfrm>
        <a:graphic>
          <a:graphicData uri="http://schemas.openxmlformats.org/presentationml/2006/ole">
            <mc:AlternateContent xmlns:mc="http://schemas.openxmlformats.org/markup-compatibility/2006">
              <mc:Choice xmlns:v="urn:schemas-microsoft-com:vml" Requires="v">
                <p:oleObj spid="_x0000_s21552" name="Document" r:id="rId10" imgW="1996920" imgH="1960560" progId="Word.Document.8">
                  <p:embed/>
                </p:oleObj>
              </mc:Choice>
              <mc:Fallback>
                <p:oleObj name="Document" r:id="rId10" imgW="1996920" imgH="1960560" progId="Word.Document.8">
                  <p:embed/>
                  <p:pic>
                    <p:nvPicPr>
                      <p:cNvPr id="0" name=""/>
                      <p:cNvPicPr>
                        <a:picLocks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972176" y="3133726"/>
                        <a:ext cx="1497806" cy="14704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Tree>
    <p:extLst>
      <p:ext uri="{BB962C8B-B14F-4D97-AF65-F5344CB8AC3E}">
        <p14:creationId xmlns:p14="http://schemas.microsoft.com/office/powerpoint/2010/main" val="1689893768"/>
      </p:ext>
    </p:extLst>
  </p:cSld>
  <p:clrMapOvr>
    <a:masterClrMapping/>
  </p:clrMapOvr>
  <p:transition>
    <p:cut/>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ChangeArrowheads="1"/>
          </p:cNvSpPr>
          <p:nvPr/>
        </p:nvSpPr>
        <p:spPr bwMode="auto">
          <a:xfrm>
            <a:off x="1276350" y="4305300"/>
            <a:ext cx="142875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3555" name="Rectangle 3"/>
          <p:cNvSpPr>
            <a:spLocks noChangeArrowheads="1"/>
          </p:cNvSpPr>
          <p:nvPr/>
        </p:nvSpPr>
        <p:spPr bwMode="auto">
          <a:xfrm>
            <a:off x="3105150" y="4305300"/>
            <a:ext cx="217170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3556" name="Rectangle 4"/>
          <p:cNvSpPr>
            <a:spLocks noGrp="1" noChangeArrowheads="1"/>
          </p:cNvSpPr>
          <p:nvPr>
            <p:ph type="title"/>
          </p:nvPr>
        </p:nvSpPr>
        <p:spPr>
          <a:noFill/>
          <a:ln/>
        </p:spPr>
        <p:txBody>
          <a:bodyPr/>
          <a:lstStyle/>
          <a:p>
            <a:r>
              <a:rPr lang="en-US" altLang="en-US"/>
              <a:t>Third Normal Form  (3NF)</a:t>
            </a:r>
          </a:p>
        </p:txBody>
      </p:sp>
      <p:sp>
        <p:nvSpPr>
          <p:cNvPr id="23557" name="Rectangle 5"/>
          <p:cNvSpPr>
            <a:spLocks noGrp="1" noChangeArrowheads="1"/>
          </p:cNvSpPr>
          <p:nvPr>
            <p:ph type="body" idx="1"/>
          </p:nvPr>
        </p:nvSpPr>
        <p:spPr>
          <a:xfrm>
            <a:off x="762000" y="819150"/>
            <a:ext cx="6800850" cy="3771900"/>
          </a:xfrm>
          <a:noFill/>
          <a:ln/>
        </p:spPr>
        <p:txBody>
          <a:bodyPr/>
          <a:lstStyle/>
          <a:p>
            <a:r>
              <a:rPr lang="en-US" altLang="en-US"/>
              <a:t>Reln R with FDs </a:t>
            </a:r>
            <a:r>
              <a:rPr lang="en-US" altLang="en-US" i="1"/>
              <a:t>F</a:t>
            </a:r>
            <a:r>
              <a:rPr lang="en-US" altLang="en-US"/>
              <a:t> is in </a:t>
            </a:r>
            <a:r>
              <a:rPr lang="en-US" altLang="en-US">
                <a:solidFill>
                  <a:schemeClr val="accent2"/>
                </a:solidFill>
              </a:rPr>
              <a:t>3NF</a:t>
            </a:r>
            <a:r>
              <a:rPr lang="en-US" altLang="en-US"/>
              <a:t> if, for all X      A  in</a:t>
            </a:r>
          </a:p>
          <a:p>
            <a:pPr lvl="1">
              <a:buSzPct val="75000"/>
            </a:pPr>
            <a:r>
              <a:rPr lang="en-US" altLang="en-US"/>
              <a:t>A      X   (called a </a:t>
            </a:r>
            <a:r>
              <a:rPr lang="en-US" altLang="en-US" i="1"/>
              <a:t>trivial</a:t>
            </a:r>
            <a:r>
              <a:rPr lang="en-US" altLang="en-US"/>
              <a:t> FD), or</a:t>
            </a:r>
          </a:p>
          <a:p>
            <a:pPr lvl="1">
              <a:buSzPct val="75000"/>
            </a:pPr>
            <a:r>
              <a:rPr lang="en-US" altLang="en-US"/>
              <a:t>X contains a key for R, or</a:t>
            </a:r>
          </a:p>
          <a:p>
            <a:pPr lvl="1">
              <a:buSzPct val="75000"/>
            </a:pPr>
            <a:r>
              <a:rPr lang="en-US" altLang="en-US"/>
              <a:t>A is part of some key for R.  </a:t>
            </a:r>
          </a:p>
          <a:p>
            <a:r>
              <a:rPr lang="en-US" altLang="en-US" i="1">
                <a:solidFill>
                  <a:schemeClr val="accent2"/>
                </a:solidFill>
              </a:rPr>
              <a:t>Minimality</a:t>
            </a:r>
            <a:r>
              <a:rPr lang="en-US" altLang="en-US"/>
              <a:t> of a key is crucial in third condition above!  </a:t>
            </a:r>
          </a:p>
          <a:p>
            <a:r>
              <a:rPr lang="en-US" altLang="en-US"/>
              <a:t>If R is in BCNF, obviously in 3NF.</a:t>
            </a:r>
          </a:p>
          <a:p>
            <a:r>
              <a:rPr lang="en-US" altLang="en-US"/>
              <a:t>If R is in 3NF, some redundancy is possible.  It is a compromise, used when BCNF not achievable (e.g., no ``good’’ decomp, or performance considerations).</a:t>
            </a:r>
          </a:p>
          <a:p>
            <a:pPr lvl="1">
              <a:buSzPct val="75000"/>
            </a:pPr>
            <a:r>
              <a:rPr lang="en-US" altLang="en-US" i="1">
                <a:solidFill>
                  <a:schemeClr val="accent2"/>
                </a:solidFill>
              </a:rPr>
              <a:t>Lossless-join, dependency-preserving decomposition of R into a collection of 3NF relations always possible.</a:t>
            </a:r>
          </a:p>
        </p:txBody>
      </p:sp>
      <p:graphicFrame>
        <p:nvGraphicFramePr>
          <p:cNvPr id="23558" name="Object 6">
            <a:hlinkClick r:id="" action="ppaction://ole?verb=0"/>
          </p:cNvPr>
          <p:cNvGraphicFramePr>
            <a:graphicFrameLocks/>
          </p:cNvGraphicFramePr>
          <p:nvPr>
            <p:extLst>
              <p:ext uri="{D42A27DB-BD31-4B8C-83A1-F6EECF244321}">
                <p14:modId xmlns:p14="http://schemas.microsoft.com/office/powerpoint/2010/main" val="753458966"/>
              </p:ext>
            </p:extLst>
          </p:nvPr>
        </p:nvGraphicFramePr>
        <p:xfrm>
          <a:off x="6762750" y="870347"/>
          <a:ext cx="709613" cy="398859"/>
        </p:xfrm>
        <a:graphic>
          <a:graphicData uri="http://schemas.openxmlformats.org/presentationml/2006/ole">
            <mc:AlternateContent xmlns:mc="http://schemas.openxmlformats.org/markup-compatibility/2006">
              <mc:Choice xmlns:v="urn:schemas-microsoft-com:vml" Requires="v">
                <p:oleObj spid="_x0000_s23587" name="Equation" r:id="rId4" imgW="946080" imgH="531720" progId="Equation.3">
                  <p:embed/>
                </p:oleObj>
              </mc:Choice>
              <mc:Fallback>
                <p:oleObj name="Equation" r:id="rId4" imgW="946080" imgH="531720" progId="Equation.3">
                  <p:embed/>
                  <p:pic>
                    <p:nvPicPr>
                      <p:cNvPr id="0" name=""/>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62750" y="870347"/>
                        <a:ext cx="709613" cy="3988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23559" name="Object 7">
            <a:hlinkClick r:id="" action="ppaction://ole?verb=0"/>
          </p:cNvPr>
          <p:cNvGraphicFramePr>
            <a:graphicFrameLocks/>
          </p:cNvGraphicFramePr>
          <p:nvPr>
            <p:extLst>
              <p:ext uri="{D42A27DB-BD31-4B8C-83A1-F6EECF244321}">
                <p14:modId xmlns:p14="http://schemas.microsoft.com/office/powerpoint/2010/main" val="1821258850"/>
              </p:ext>
            </p:extLst>
          </p:nvPr>
        </p:nvGraphicFramePr>
        <p:xfrm>
          <a:off x="5673329" y="910828"/>
          <a:ext cx="457200" cy="241697"/>
        </p:xfrm>
        <a:graphic>
          <a:graphicData uri="http://schemas.openxmlformats.org/presentationml/2006/ole">
            <mc:AlternateContent xmlns:mc="http://schemas.openxmlformats.org/markup-compatibility/2006">
              <mc:Choice xmlns:v="urn:schemas-microsoft-com:vml" Requires="v">
                <p:oleObj spid="_x0000_s23588" name="Equation" r:id="rId6" imgW="609480" imgH="322200" progId="Equation.3">
                  <p:embed/>
                </p:oleObj>
              </mc:Choice>
              <mc:Fallback>
                <p:oleObj name="Equation" r:id="rId6" imgW="609480" imgH="322200" progId="Equation.3">
                  <p:embed/>
                  <p:pic>
                    <p:nvPicPr>
                      <p:cNvPr id="0" name=""/>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73329" y="910828"/>
                        <a:ext cx="457200" cy="2416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23560" name="Object 8">
            <a:hlinkClick r:id="" action="ppaction://ole?verb=0"/>
          </p:cNvPr>
          <p:cNvGraphicFramePr>
            <a:graphicFrameLocks/>
          </p:cNvGraphicFramePr>
          <p:nvPr>
            <p:extLst>
              <p:ext uri="{D42A27DB-BD31-4B8C-83A1-F6EECF244321}">
                <p14:modId xmlns:p14="http://schemas.microsoft.com/office/powerpoint/2010/main" val="1813071259"/>
              </p:ext>
            </p:extLst>
          </p:nvPr>
        </p:nvGraphicFramePr>
        <p:xfrm>
          <a:off x="1619250" y="1295400"/>
          <a:ext cx="333375" cy="261938"/>
        </p:xfrm>
        <a:graphic>
          <a:graphicData uri="http://schemas.openxmlformats.org/presentationml/2006/ole">
            <mc:AlternateContent xmlns:mc="http://schemas.openxmlformats.org/markup-compatibility/2006">
              <mc:Choice xmlns:v="urn:schemas-microsoft-com:vml" Requires="v">
                <p:oleObj spid="_x0000_s23589" name="Equation" r:id="rId8" imgW="444240" imgH="349200" progId="Equation.3">
                  <p:embed/>
                </p:oleObj>
              </mc:Choice>
              <mc:Fallback>
                <p:oleObj name="Equation" r:id="rId8" imgW="444240" imgH="349200" progId="Equation.3">
                  <p:embed/>
                  <p:pic>
                    <p:nvPicPr>
                      <p:cNvPr id="0" name=""/>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619250" y="1295400"/>
                        <a:ext cx="333375" cy="261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Tree>
    <p:extLst>
      <p:ext uri="{BB962C8B-B14F-4D97-AF65-F5344CB8AC3E}">
        <p14:creationId xmlns:p14="http://schemas.microsoft.com/office/powerpoint/2010/main" val="944121696"/>
      </p:ext>
    </p:extLst>
  </p:cSld>
  <p:clrMapOvr>
    <a:masterClrMapping/>
  </p:clrMapOvr>
  <p:transition>
    <p:cut/>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ChangeArrowheads="1"/>
          </p:cNvSpPr>
          <p:nvPr/>
        </p:nvSpPr>
        <p:spPr bwMode="auto">
          <a:xfrm>
            <a:off x="1123950" y="4324350"/>
            <a:ext cx="142875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9699" name="Rectangle 3"/>
          <p:cNvSpPr>
            <a:spLocks noChangeArrowheads="1"/>
          </p:cNvSpPr>
          <p:nvPr/>
        </p:nvSpPr>
        <p:spPr bwMode="auto">
          <a:xfrm>
            <a:off x="2952750" y="4324350"/>
            <a:ext cx="217170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9700" name="Rectangle 4"/>
          <p:cNvSpPr>
            <a:spLocks noGrp="1" noChangeArrowheads="1"/>
          </p:cNvSpPr>
          <p:nvPr>
            <p:ph type="title"/>
          </p:nvPr>
        </p:nvSpPr>
        <p:spPr>
          <a:noFill/>
          <a:ln/>
        </p:spPr>
        <p:txBody>
          <a:bodyPr/>
          <a:lstStyle/>
          <a:p>
            <a:r>
              <a:rPr lang="en-US" altLang="en-US"/>
              <a:t>Example Decomposition</a:t>
            </a:r>
          </a:p>
        </p:txBody>
      </p:sp>
      <p:sp>
        <p:nvSpPr>
          <p:cNvPr id="29701" name="Rectangle 5"/>
          <p:cNvSpPr>
            <a:spLocks noGrp="1" noChangeArrowheads="1"/>
          </p:cNvSpPr>
          <p:nvPr>
            <p:ph type="body" idx="1"/>
          </p:nvPr>
        </p:nvSpPr>
        <p:spPr>
          <a:xfrm>
            <a:off x="609600" y="895350"/>
            <a:ext cx="6800850" cy="3600450"/>
          </a:xfrm>
          <a:noFill/>
          <a:ln/>
        </p:spPr>
        <p:txBody>
          <a:bodyPr/>
          <a:lstStyle/>
          <a:p>
            <a:r>
              <a:rPr lang="en-US" altLang="en-US"/>
              <a:t>Decompositions should be used only when needed.</a:t>
            </a:r>
          </a:p>
          <a:p>
            <a:pPr lvl="1">
              <a:buSzPct val="75000"/>
            </a:pPr>
            <a:r>
              <a:rPr lang="en-US" altLang="en-US" dirty="0"/>
              <a:t>SNLRWH has FDs  S        SNLRWH  and  R       W</a:t>
            </a:r>
          </a:p>
          <a:p>
            <a:pPr lvl="1">
              <a:buSzPct val="75000"/>
            </a:pPr>
            <a:r>
              <a:rPr lang="en-US" altLang="en-US" dirty="0"/>
              <a:t>Second FD causes violation of 3NF; W values repeatedly associated with R values.  Easiest way to fix this is to create a relation RW to store these associations, and to remove W from the main schema: </a:t>
            </a:r>
          </a:p>
          <a:p>
            <a:pPr lvl="2"/>
            <a:r>
              <a:rPr lang="en-US" altLang="en-US" dirty="0"/>
              <a:t>i.e., we decompose SNLRWH into SNLRH and RW </a:t>
            </a:r>
          </a:p>
          <a:p>
            <a:r>
              <a:rPr lang="en-US" altLang="en-US" dirty="0"/>
              <a:t>The information to be stored consists of SNLRWH tuples.  If we just store the projections of these tuples onto SNLRH and RW, are there any potential problems that we should be aware of?</a:t>
            </a:r>
          </a:p>
        </p:txBody>
      </p:sp>
      <p:graphicFrame>
        <p:nvGraphicFramePr>
          <p:cNvPr id="29702" name="Object 6">
            <a:hlinkClick r:id="" action="ppaction://ole?verb=0"/>
          </p:cNvPr>
          <p:cNvGraphicFramePr>
            <a:graphicFrameLocks/>
          </p:cNvGraphicFramePr>
          <p:nvPr>
            <p:extLst>
              <p:ext uri="{D42A27DB-BD31-4B8C-83A1-F6EECF244321}">
                <p14:modId xmlns:p14="http://schemas.microsoft.com/office/powerpoint/2010/main" val="389742613"/>
              </p:ext>
            </p:extLst>
          </p:nvPr>
        </p:nvGraphicFramePr>
        <p:xfrm>
          <a:off x="3406378" y="1329928"/>
          <a:ext cx="508397" cy="241697"/>
        </p:xfrm>
        <a:graphic>
          <a:graphicData uri="http://schemas.openxmlformats.org/presentationml/2006/ole">
            <mc:AlternateContent xmlns:mc="http://schemas.openxmlformats.org/markup-compatibility/2006">
              <mc:Choice xmlns:v="urn:schemas-microsoft-com:vml" Requires="v">
                <p:oleObj spid="_x0000_s27673" name="Equation" r:id="rId4" imgW="677520" imgH="322200" progId="Equation.3">
                  <p:embed/>
                </p:oleObj>
              </mc:Choice>
              <mc:Fallback>
                <p:oleObj name="Equation" r:id="rId4" imgW="677520" imgH="322200" progId="Equation.3">
                  <p:embed/>
                  <p:pic>
                    <p:nvPicPr>
                      <p:cNvPr id="0" name=""/>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06378" y="1329928"/>
                        <a:ext cx="508397" cy="2416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29703" name="Object 7">
            <a:hlinkClick r:id="" action="ppaction://ole?verb=0"/>
          </p:cNvPr>
          <p:cNvGraphicFramePr>
            <a:graphicFrameLocks/>
          </p:cNvGraphicFramePr>
          <p:nvPr>
            <p:extLst>
              <p:ext uri="{D42A27DB-BD31-4B8C-83A1-F6EECF244321}">
                <p14:modId xmlns:p14="http://schemas.microsoft.com/office/powerpoint/2010/main" val="578973341"/>
              </p:ext>
            </p:extLst>
          </p:nvPr>
        </p:nvGraphicFramePr>
        <p:xfrm>
          <a:off x="5635229" y="1329928"/>
          <a:ext cx="457200" cy="241697"/>
        </p:xfrm>
        <a:graphic>
          <a:graphicData uri="http://schemas.openxmlformats.org/presentationml/2006/ole">
            <mc:AlternateContent xmlns:mc="http://schemas.openxmlformats.org/markup-compatibility/2006">
              <mc:Choice xmlns:v="urn:schemas-microsoft-com:vml" Requires="v">
                <p:oleObj spid="_x0000_s27674" name="Equation" r:id="rId6" imgW="609480" imgH="322200" progId="Equation.3">
                  <p:embed/>
                </p:oleObj>
              </mc:Choice>
              <mc:Fallback>
                <p:oleObj name="Equation" r:id="rId6" imgW="609480" imgH="322200" progId="Equation.3">
                  <p:embed/>
                  <p:pic>
                    <p:nvPicPr>
                      <p:cNvPr id="0" name=""/>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35229" y="1329928"/>
                        <a:ext cx="457200" cy="2416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Tree>
    <p:extLst>
      <p:ext uri="{BB962C8B-B14F-4D97-AF65-F5344CB8AC3E}">
        <p14:creationId xmlns:p14="http://schemas.microsoft.com/office/powerpoint/2010/main" val="528902469"/>
      </p:ext>
    </p:extLst>
  </p:cSld>
  <p:clrMapOvr>
    <a:masterClrMapping/>
  </p:clrMapOvr>
  <p:transition>
    <p:cut/>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ChangeArrowheads="1"/>
          </p:cNvSpPr>
          <p:nvPr/>
        </p:nvSpPr>
        <p:spPr bwMode="auto">
          <a:xfrm>
            <a:off x="1200150" y="4171950"/>
            <a:ext cx="142875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1747" name="Rectangle 3"/>
          <p:cNvSpPr>
            <a:spLocks noChangeArrowheads="1"/>
          </p:cNvSpPr>
          <p:nvPr/>
        </p:nvSpPr>
        <p:spPr bwMode="auto">
          <a:xfrm>
            <a:off x="3028950" y="4171950"/>
            <a:ext cx="217170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1748" name="Rectangle 4"/>
          <p:cNvSpPr>
            <a:spLocks noGrp="1" noChangeArrowheads="1"/>
          </p:cNvSpPr>
          <p:nvPr>
            <p:ph type="title"/>
          </p:nvPr>
        </p:nvSpPr>
        <p:spPr>
          <a:noFill/>
          <a:ln/>
        </p:spPr>
        <p:txBody>
          <a:bodyPr/>
          <a:lstStyle/>
          <a:p>
            <a:r>
              <a:rPr lang="en-US" altLang="en-US"/>
              <a:t>Problems with Decompositions</a:t>
            </a:r>
          </a:p>
        </p:txBody>
      </p:sp>
      <p:sp>
        <p:nvSpPr>
          <p:cNvPr id="31749" name="Rectangle 5"/>
          <p:cNvSpPr>
            <a:spLocks noGrp="1" noChangeArrowheads="1"/>
          </p:cNvSpPr>
          <p:nvPr>
            <p:ph type="body" idx="1"/>
          </p:nvPr>
        </p:nvSpPr>
        <p:spPr>
          <a:xfrm>
            <a:off x="685800" y="742950"/>
            <a:ext cx="6800850" cy="3657600"/>
          </a:xfrm>
          <a:noFill/>
          <a:ln/>
        </p:spPr>
        <p:txBody>
          <a:bodyPr/>
          <a:lstStyle/>
          <a:p>
            <a:pPr marL="400050" indent="-400050"/>
            <a:r>
              <a:rPr lang="en-US" altLang="en-US" dirty="0"/>
              <a:t>There are three potential problems to consider:</a:t>
            </a:r>
          </a:p>
          <a:p>
            <a:pPr marL="685800" lvl="1" indent="-200025"/>
            <a:r>
              <a:rPr lang="en-US" altLang="en-US" dirty="0"/>
              <a:t> Some queries become more expensive.  </a:t>
            </a:r>
          </a:p>
          <a:p>
            <a:pPr marL="1028700" lvl="2" indent="-257175"/>
            <a:r>
              <a:rPr lang="en-US" altLang="en-US" dirty="0"/>
              <a:t>e.g.,  How much did sailor Joe earn?  (salary = W*H)</a:t>
            </a:r>
          </a:p>
          <a:p>
            <a:pPr marL="685800" lvl="1" indent="-200025">
              <a:buSzPct val="110000"/>
            </a:pPr>
            <a:r>
              <a:rPr lang="en-US" altLang="en-US" dirty="0"/>
              <a:t> Given instances of the decomposed relations, we may not be able to reconstruct the corresponding instance of the original relation!  </a:t>
            </a:r>
          </a:p>
          <a:p>
            <a:pPr marL="1028700" lvl="2" indent="-257175"/>
            <a:r>
              <a:rPr lang="en-US" altLang="en-US" dirty="0"/>
              <a:t>Fortunately, not in the SNLRWH example.</a:t>
            </a:r>
          </a:p>
          <a:p>
            <a:pPr marL="685800" lvl="1" indent="-200025">
              <a:buSzPct val="110000"/>
            </a:pPr>
            <a:r>
              <a:rPr lang="en-US" altLang="en-US" dirty="0"/>
              <a:t> Checking some dependencies may require joining the instances of the decomposed relations.</a:t>
            </a:r>
          </a:p>
          <a:p>
            <a:pPr marL="1028700" lvl="2" indent="-257175"/>
            <a:r>
              <a:rPr lang="en-US" altLang="en-US" dirty="0"/>
              <a:t>Fortunately, not in the SNLRWH example.</a:t>
            </a:r>
          </a:p>
          <a:p>
            <a:pPr marL="400050" indent="-400050"/>
            <a:r>
              <a:rPr lang="en-US" altLang="en-US" i="1" u="sng" dirty="0"/>
              <a:t>Tradeoff</a:t>
            </a:r>
            <a:r>
              <a:rPr lang="en-US" altLang="en-US" dirty="0"/>
              <a:t>:   Must consider these issues vs. redundancy.</a:t>
            </a:r>
          </a:p>
        </p:txBody>
      </p:sp>
    </p:spTree>
    <p:extLst>
      <p:ext uri="{BB962C8B-B14F-4D97-AF65-F5344CB8AC3E}">
        <p14:creationId xmlns:p14="http://schemas.microsoft.com/office/powerpoint/2010/main" val="1966492761"/>
      </p:ext>
    </p:extLst>
  </p:cSld>
  <p:clrMapOvr>
    <a:masterClrMapping/>
  </p:clrMapOvr>
  <p:transition>
    <p:cut/>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1566" y="438150"/>
            <a:ext cx="9144000" cy="4227208"/>
          </a:xfrm>
          <a:prstGeom prst="rect">
            <a:avLst/>
          </a:prstGeom>
        </p:spPr>
      </p:pic>
      <p:sp>
        <p:nvSpPr>
          <p:cNvPr id="5" name="Rectangle 4"/>
          <p:cNvSpPr/>
          <p:nvPr/>
        </p:nvSpPr>
        <p:spPr>
          <a:xfrm>
            <a:off x="0" y="1733550"/>
            <a:ext cx="3810000" cy="1600200"/>
          </a:xfrm>
          <a:prstGeom prst="rect">
            <a:avLst/>
          </a:prstGeom>
          <a:noFill/>
          <a:ln w="28575">
            <a:solidFill>
              <a:srgbClr val="7030A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p:cNvSpPr txBox="1"/>
          <p:nvPr/>
        </p:nvSpPr>
        <p:spPr>
          <a:xfrm>
            <a:off x="2819400" y="590550"/>
            <a:ext cx="2803653" cy="369332"/>
          </a:xfrm>
          <a:prstGeom prst="rect">
            <a:avLst/>
          </a:prstGeom>
          <a:noFill/>
        </p:spPr>
        <p:txBody>
          <a:bodyPr wrap="none" rtlCol="0">
            <a:spAutoFit/>
          </a:bodyPr>
          <a:lstStyle/>
          <a:p>
            <a:r>
              <a:rPr lang="en-US" smtClean="0">
                <a:solidFill>
                  <a:srgbClr val="7030A0"/>
                </a:solidFill>
              </a:rPr>
              <a:t>Three relationships created.</a:t>
            </a:r>
            <a:endParaRPr lang="en-US">
              <a:solidFill>
                <a:srgbClr val="7030A0"/>
              </a:solidFill>
            </a:endParaRPr>
          </a:p>
        </p:txBody>
      </p:sp>
      <p:cxnSp>
        <p:nvCxnSpPr>
          <p:cNvPr id="8" name="Straight Arrow Connector 7"/>
          <p:cNvCxnSpPr/>
          <p:nvPr/>
        </p:nvCxnSpPr>
        <p:spPr>
          <a:xfrm flipH="1">
            <a:off x="3505200" y="901184"/>
            <a:ext cx="685800" cy="832366"/>
          </a:xfrm>
          <a:prstGeom prst="straightConnector1">
            <a:avLst/>
          </a:prstGeom>
          <a:ln>
            <a:solidFill>
              <a:srgbClr val="7030A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17384040"/>
      </p:ext>
    </p:extLst>
  </p:cSld>
  <p:clrMapOvr>
    <a:masterClrMapping/>
  </p:clrMapOvr>
  <p:transition spd="med">
    <p:wipe dir="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sz="2800">
                <a:solidFill>
                  <a:schemeClr val="bg1"/>
                </a:solidFill>
              </a:rPr>
              <a:t>Graph Database Completion</a:t>
            </a:r>
            <a:endParaRPr lang="en-US" altLang="en-US" sz="1600" i="1" dirty="0">
              <a:solidFill>
                <a:schemeClr val="bg1"/>
              </a:solidFill>
            </a:endParaRPr>
          </a:p>
        </p:txBody>
      </p:sp>
      <p:sp>
        <p:nvSpPr>
          <p:cNvPr id="8" name="TextBox 9"/>
          <p:cNvSpPr txBox="1">
            <a:spLocks noChangeArrowheads="1"/>
          </p:cNvSpPr>
          <p:nvPr/>
        </p:nvSpPr>
        <p:spPr bwMode="auto">
          <a:xfrm>
            <a:off x="255588" y="4695825"/>
            <a:ext cx="67818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1200" b="1" smtClean="0">
                <a:solidFill>
                  <a:schemeClr val="bg1"/>
                </a:solidFill>
              </a:rPr>
              <a:pPr>
                <a:lnSpc>
                  <a:spcPts val="2400"/>
                </a:lnSpc>
              </a:pPr>
              <a:t>8</a:t>
            </a:fld>
            <a:r>
              <a:rPr lang="en-US" altLang="en-US" sz="1200" b="1" dirty="0" smtClean="0">
                <a:solidFill>
                  <a:schemeClr val="bg1"/>
                </a:solidFill>
              </a:rPr>
              <a:t> </a:t>
            </a:r>
            <a:r>
              <a:rPr lang="en-US" altLang="en-US" sz="1200" dirty="0">
                <a:solidFill>
                  <a:schemeClr val="bg1"/>
                </a:solidFill>
              </a:rPr>
              <a:t>|</a:t>
            </a:r>
            <a:r>
              <a:rPr lang="en-US" altLang="en-US" sz="1200" b="1" dirty="0">
                <a:solidFill>
                  <a:schemeClr val="bg1"/>
                </a:solidFill>
              </a:rPr>
              <a:t> Introduction to Databases (F18): </a:t>
            </a:r>
            <a:r>
              <a:rPr lang="en-US" altLang="en-US" sz="1200" i="1" dirty="0" smtClean="0">
                <a:solidFill>
                  <a:schemeClr val="bg1"/>
                </a:solidFill>
              </a:rPr>
              <a:t>Lecture 13  --   No </a:t>
            </a:r>
            <a:r>
              <a:rPr lang="en-US" altLang="en-US" sz="1200" i="1" dirty="0">
                <a:solidFill>
                  <a:schemeClr val="bg1"/>
                </a:solidFill>
              </a:rPr>
              <a:t>SQL, Normalization</a:t>
            </a:r>
          </a:p>
        </p:txBody>
      </p:sp>
    </p:spTree>
    <p:extLst>
      <p:ext uri="{BB962C8B-B14F-4D97-AF65-F5344CB8AC3E}">
        <p14:creationId xmlns:p14="http://schemas.microsoft.com/office/powerpoint/2010/main" val="157724820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3200" i="1" dirty="0" smtClean="0">
                <a:solidFill>
                  <a:schemeClr val="bg1"/>
                </a:solidFill>
              </a:rPr>
              <a:t>Neo4j and HW4</a:t>
            </a:r>
            <a:endParaRPr lang="en-US" altLang="en-US" i="1" dirty="0">
              <a:solidFill>
                <a:schemeClr val="bg1"/>
              </a:solidFill>
            </a:endParaRPr>
          </a:p>
        </p:txBody>
      </p:sp>
      <p:sp>
        <p:nvSpPr>
          <p:cNvPr id="9221" name="TextBox 9"/>
          <p:cNvSpPr txBox="1">
            <a:spLocks noChangeArrowheads="1"/>
          </p:cNvSpPr>
          <p:nvPr/>
        </p:nvSpPr>
        <p:spPr bwMode="auto">
          <a:xfrm>
            <a:off x="255588" y="4695825"/>
            <a:ext cx="67818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52F42408-092F-3D4E-9F49-14CF99654DF6}" type="slidenum">
              <a:rPr lang="en-US" altLang="en-US" sz="1200" b="1">
                <a:solidFill>
                  <a:schemeClr val="bg1"/>
                </a:solidFill>
              </a:rPr>
              <a:pPr>
                <a:lnSpc>
                  <a:spcPts val="2400"/>
                </a:lnSpc>
              </a:pPr>
              <a:t>9</a:t>
            </a:fld>
            <a:r>
              <a:rPr lang="en-US" altLang="en-US" sz="1200" b="1" dirty="0">
                <a:solidFill>
                  <a:schemeClr val="bg1"/>
                </a:solidFill>
              </a:rPr>
              <a:t> </a:t>
            </a:r>
            <a:r>
              <a:rPr lang="en-US" altLang="en-US" sz="1200" dirty="0">
                <a:solidFill>
                  <a:schemeClr val="bg1"/>
                </a:solidFill>
              </a:rPr>
              <a:t>|</a:t>
            </a:r>
            <a:r>
              <a:rPr lang="en-US" altLang="en-US" sz="1200" b="1" dirty="0">
                <a:solidFill>
                  <a:schemeClr val="bg1"/>
                </a:solidFill>
              </a:rPr>
              <a:t> Introduction to Databases (F18): </a:t>
            </a:r>
            <a:r>
              <a:rPr lang="en-US" altLang="en-US" sz="1200" i="1" dirty="0">
                <a:solidFill>
                  <a:schemeClr val="bg1"/>
                </a:solidFill>
              </a:rPr>
              <a:t>Lecture </a:t>
            </a:r>
            <a:r>
              <a:rPr lang="en-US" altLang="en-US" sz="1200" i="1" dirty="0" smtClean="0">
                <a:solidFill>
                  <a:schemeClr val="bg1"/>
                </a:solidFill>
              </a:rPr>
              <a:t>13  </a:t>
            </a:r>
            <a:r>
              <a:rPr lang="en-US" altLang="en-US" sz="1200" i="1" dirty="0">
                <a:solidFill>
                  <a:schemeClr val="bg1"/>
                </a:solidFill>
              </a:rPr>
              <a:t>--  </a:t>
            </a:r>
            <a:r>
              <a:rPr lang="en-US" altLang="en-US" sz="1200" i="1" dirty="0" smtClean="0">
                <a:solidFill>
                  <a:schemeClr val="bg1"/>
                </a:solidFill>
              </a:rPr>
              <a:t>NoSQL, Normalization</a:t>
            </a:r>
            <a:endParaRPr lang="en-US" altLang="en-US" sz="1200" i="1" dirty="0">
              <a:solidFill>
                <a:schemeClr val="bg1"/>
              </a:solidFill>
            </a:endParaRPr>
          </a:p>
        </p:txBody>
      </p:sp>
    </p:spTree>
    <p:extLst>
      <p:ext uri="{BB962C8B-B14F-4D97-AF65-F5344CB8AC3E}">
        <p14:creationId xmlns:p14="http://schemas.microsoft.com/office/powerpoint/2010/main" val="54846699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SoftUni 16x9">
  <a:themeElements>
    <a:clrScheme name="SoftUni Color Theme">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F6C781"/>
      </a:hlink>
      <a:folHlink>
        <a:srgbClr val="F2AC44"/>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spDef>
      <a:spPr/>
      <a:bodyPr rtlCol="0" anchor="ctr"/>
      <a:lstStyle>
        <a:defPPr algn="ctr">
          <a:defRPr sz="2800"/>
        </a:defPPr>
      </a:lstStyle>
      <a:style>
        <a:lnRef idx="2">
          <a:schemeClr val="accent1">
            <a:shade val="50000"/>
          </a:schemeClr>
        </a:lnRef>
        <a:fillRef idx="1">
          <a:schemeClr val="accent1"/>
        </a:fillRef>
        <a:effectRef idx="0">
          <a:schemeClr val="accent1"/>
        </a:effectRef>
        <a:fontRef idx="minor">
          <a:schemeClr val="lt1"/>
        </a:fontRef>
      </a:style>
    </a:spDef>
    <a:lnDef>
      <a:spPr>
        <a:ln w="25400"/>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2800"/>
        </a:defPPr>
      </a:lstStyle>
    </a:txDef>
  </a:objectDefaults>
  <a:extraClrSchemeLst/>
</a:theme>
</file>

<file path=ppt/theme/theme3.xml><?xml version="1.0" encoding="utf-8"?>
<a:theme xmlns:a="http://schemas.openxmlformats.org/drawingml/2006/main" name="l16">
  <a:themeElements>
    <a:clrScheme name="">
      <a:dk1>
        <a:srgbClr val="005400"/>
      </a:dk1>
      <a:lt1>
        <a:srgbClr val="FFF6E9"/>
      </a:lt1>
      <a:dk2>
        <a:srgbClr val="000000"/>
      </a:dk2>
      <a:lt2>
        <a:srgbClr val="C8FEC8"/>
      </a:lt2>
      <a:accent1>
        <a:srgbClr val="438E00"/>
      </a:accent1>
      <a:accent2>
        <a:srgbClr val="FC0128"/>
      </a:accent2>
      <a:accent3>
        <a:srgbClr val="FFFAF2"/>
      </a:accent3>
      <a:accent4>
        <a:srgbClr val="004600"/>
      </a:accent4>
      <a:accent5>
        <a:srgbClr val="B0C6AA"/>
      </a:accent5>
      <a:accent6>
        <a:srgbClr val="E40123"/>
      </a:accent6>
      <a:hlink>
        <a:srgbClr val="4C2E00"/>
      </a:hlink>
      <a:folHlink>
        <a:srgbClr val="BC3700"/>
      </a:folHlink>
    </a:clrScheme>
    <a:fontScheme name="l16">
      <a:majorFont>
        <a:latin typeface="Book Antiqua"/>
        <a:ea typeface=""/>
        <a:cs typeface=""/>
      </a:majorFont>
      <a:minorFont>
        <a:latin typeface="Book Antiqu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en-US" sz="2400" b="0" i="0" u="none" strike="noStrike" cap="none" normalizeH="0" baseline="0">
            <a:ln>
              <a:noFill/>
            </a:ln>
            <a:solidFill>
              <a:schemeClr val="tx1"/>
            </a:solidFill>
            <a:effectLst/>
            <a:latin typeface="Times New Roman"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en-US" sz="2400" b="0" i="0" u="none" strike="noStrike" cap="none" normalizeH="0" baseline="0">
            <a:ln>
              <a:noFill/>
            </a:ln>
            <a:solidFill>
              <a:schemeClr val="tx1"/>
            </a:solidFill>
            <a:effectLst/>
            <a:latin typeface="Times New Roman" charset="0"/>
          </a:defRPr>
        </a:defPPr>
      </a:lstStyle>
    </a:lnDef>
  </a:objectDefaults>
  <a:extraClrSchemeLst>
    <a:extraClrScheme>
      <a:clrScheme name="l1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l16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l16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l16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l16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l16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l16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l16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l16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l16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l16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l16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Status xmlns="http://schemas.microsoft.com/sharepoint/v3/fields">Not Started</_Statu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0DE64AEEDD9B7A4D93545ACBE97D4615" ma:contentTypeVersion="2" ma:contentTypeDescription="Create a new document." ma:contentTypeScope="" ma:versionID="f49002b78e3a4a71b814eef46a983816">
  <xsd:schema xmlns:xsd="http://www.w3.org/2001/XMLSchema" xmlns:xs="http://www.w3.org/2001/XMLSchema" xmlns:p="http://schemas.microsoft.com/office/2006/metadata/properties" xmlns:ns2="http://schemas.microsoft.com/sharepoint/v3/fields" targetNamespace="http://schemas.microsoft.com/office/2006/metadata/properties" ma:root="true" ma:fieldsID="38f6db2dd0d9a0cf6a8dc37be32b365b" ns2:_="">
    <xsd:import namespace="http://schemas.microsoft.com/sharepoint/v3/fields"/>
    <xsd:element name="properties">
      <xsd:complexType>
        <xsd:sequence>
          <xsd:element name="documentManagement">
            <xsd:complexType>
              <xsd:all>
                <xsd:element ref="ns2:_Status" minOccurs="0"/>
                <xsd:element ref="ns2: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8" nillable="true" ma:displayName="Status" ma:default="Not Started" ma:internalName="_Status">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element name="_Version" ma:index="9"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ma:displayName="Status"/>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B6F2769-7194-4217-93D3-3AF3A4742282}">
  <ds:schemaRefs>
    <ds:schemaRef ds:uri="http://schemas.microsoft.com/office/2006/metadata/properties"/>
    <ds:schemaRef ds:uri="http://schemas.microsoft.com/office/infopath/2007/PartnerControls"/>
    <ds:schemaRef ds:uri="http://schemas.microsoft.com/sharepoint/v3/fields"/>
  </ds:schemaRefs>
</ds:datastoreItem>
</file>

<file path=customXml/itemProps2.xml><?xml version="1.0" encoding="utf-8"?>
<ds:datastoreItem xmlns:ds="http://schemas.openxmlformats.org/officeDocument/2006/customXml" ds:itemID="{E4214858-785C-42F7-BE66-6D0E79395F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7D2A1B0-FF3E-4009-940D-AED0EB70AA2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FNEMasterTemplateForThemePreview.pptx</Template>
  <TotalTime>27253</TotalTime>
  <Words>3252</Words>
  <Application>Microsoft Macintosh PowerPoint</Application>
  <PresentationFormat>On-screen Show (16:9)</PresentationFormat>
  <Paragraphs>514</Paragraphs>
  <Slides>77</Slides>
  <Notes>23</Notes>
  <HiddenSlides>0</HiddenSlides>
  <MMClips>0</MMClips>
  <ScaleCrop>false</ScaleCrop>
  <HeadingPairs>
    <vt:vector size="8" baseType="variant">
      <vt:variant>
        <vt:lpstr>Fonts Used</vt:lpstr>
      </vt:variant>
      <vt:variant>
        <vt:i4>12</vt:i4>
      </vt:variant>
      <vt:variant>
        <vt:lpstr>Theme</vt:lpstr>
      </vt:variant>
      <vt:variant>
        <vt:i4>3</vt:i4>
      </vt:variant>
      <vt:variant>
        <vt:lpstr>Embedded OLE Servers</vt:lpstr>
      </vt:variant>
      <vt:variant>
        <vt:i4>2</vt:i4>
      </vt:variant>
      <vt:variant>
        <vt:lpstr>Slide Titles</vt:lpstr>
      </vt:variant>
      <vt:variant>
        <vt:i4>77</vt:i4>
      </vt:variant>
    </vt:vector>
  </HeadingPairs>
  <TitlesOfParts>
    <vt:vector size="94" baseType="lpstr">
      <vt:lpstr>Book Antiqua</vt:lpstr>
      <vt:lpstr>Calibri</vt:lpstr>
      <vt:lpstr>Century Schoolbook</vt:lpstr>
      <vt:lpstr>Consolas</vt:lpstr>
      <vt:lpstr>Mangal</vt:lpstr>
      <vt:lpstr>ＭＳ Ｐゴシック</vt:lpstr>
      <vt:lpstr>Museo For Dell</vt:lpstr>
      <vt:lpstr>Museo Sans For Dell</vt:lpstr>
      <vt:lpstr>OpenSans</vt:lpstr>
      <vt:lpstr>Times New Roman</vt:lpstr>
      <vt:lpstr>Wingdings</vt:lpstr>
      <vt:lpstr>Arial</vt:lpstr>
      <vt:lpstr>Office Theme</vt:lpstr>
      <vt:lpstr>SoftUni 16x9</vt:lpstr>
      <vt:lpstr>l16</vt:lpstr>
      <vt:lpstr>Equation</vt:lpstr>
      <vt:lpstr>Document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 Simple Neo4j Query</vt:lpstr>
      <vt:lpstr>A Simple Neo4j Query</vt:lpstr>
      <vt:lpstr>Using a driver</vt:lpstr>
      <vt:lpstr>Using a driver</vt:lpstr>
      <vt:lpstr>Using a driver</vt:lpstr>
      <vt:lpstr>Graphs</vt:lpstr>
      <vt:lpstr>Graphs</vt:lpstr>
      <vt:lpstr>Graphs</vt:lpstr>
      <vt:lpstr>py2neo, queries and HW4</vt:lpstr>
      <vt:lpstr>Without py2neo</vt:lpstr>
      <vt:lpstr>Comparison – Which is Easier?</vt:lpstr>
      <vt:lpstr>Interesting Query 1</vt:lpstr>
      <vt:lpstr>Interesting Query 2 – Loading All Appearances</vt:lpstr>
      <vt:lpstr>Interesting Query 2 – Loading All Appearances</vt:lpstr>
      <vt:lpstr>Kevin Youkilis’ Teammates</vt:lpstr>
      <vt:lpstr>Find Recent Traitors</vt:lpstr>
      <vt:lpstr>PowerPoint Presentation</vt:lpstr>
      <vt:lpstr>Facebook Graph API</vt:lpstr>
      <vt:lpstr>Facebook Graph API</vt:lpstr>
      <vt:lpstr>Facebook Graph API – Examples </vt:lpstr>
      <vt:lpstr>Facebook Graph API – Examples </vt:lpstr>
      <vt:lpstr>Facebook Applications</vt:lpstr>
      <vt:lpstr>PowerPoint Presentation</vt:lpstr>
      <vt:lpstr>PowerPoint Presentation</vt:lpstr>
      <vt:lpstr>PowerPoint Presentation</vt:lpstr>
      <vt:lpstr>Graph Databases</vt:lpstr>
      <vt:lpstr>PowerPoint Presentation</vt:lpstr>
      <vt:lpstr>Redis</vt:lpstr>
      <vt:lpstr>Redis</vt:lpstr>
      <vt:lpstr>What is Redis?</vt:lpstr>
      <vt:lpstr>Redis: Features</vt:lpstr>
      <vt:lpstr>Redis: Data Model</vt:lpstr>
      <vt:lpstr>Redis: Commands</vt:lpstr>
      <vt:lpstr>String Commands</vt:lpstr>
      <vt:lpstr>Working with Keys</vt:lpstr>
      <vt:lpstr>Working with Hashes (Hash Tables)</vt:lpstr>
      <vt:lpstr>Working with Lists</vt:lpstr>
      <vt:lpstr>Working with Sets</vt:lpstr>
      <vt:lpstr>Working with Sorted Sets</vt:lpstr>
      <vt:lpstr>Publish / Subscribe Commands</vt:lpstr>
      <vt:lpstr>Using Redis as a Database</vt:lpstr>
      <vt:lpstr>Summary</vt:lpstr>
      <vt:lpstr>PowerPoint Presentation</vt:lpstr>
      <vt:lpstr>DynamoDB Data Model</vt:lpstr>
      <vt:lpstr>DynamoDB Data Model</vt:lpstr>
      <vt:lpstr>DynamoDB</vt:lpstr>
      <vt:lpstr>DynamoDB Hashing</vt:lpstr>
      <vt:lpstr>Approaches to Scalability</vt:lpstr>
      <vt:lpstr>Share Nothing Architecture</vt:lpstr>
      <vt:lpstr>Sample Code</vt:lpstr>
      <vt:lpstr>Sample Code</vt:lpstr>
      <vt:lpstr>DynamoDB Summary</vt:lpstr>
      <vt:lpstr>PowerPoint Presentation</vt:lpstr>
      <vt:lpstr>Putting the Pieces Together (If we had time)</vt:lpstr>
      <vt:lpstr>PowerPoint Presentation</vt:lpstr>
      <vt:lpstr>Schema Refinement and  Normal Forms</vt:lpstr>
      <vt:lpstr>The Evils of Redundancy</vt:lpstr>
      <vt:lpstr>Functional Dependencies (FDs)</vt:lpstr>
      <vt:lpstr>Example:  Constraints on Entity Set</vt:lpstr>
      <vt:lpstr>Example (Contd.)</vt:lpstr>
      <vt:lpstr>Example:  Constraints on Entity Set</vt:lpstr>
      <vt:lpstr>Reasoning About FDs</vt:lpstr>
      <vt:lpstr>Normal Forms</vt:lpstr>
      <vt:lpstr>Boyce-Codd Normal Form  (BCNF)</vt:lpstr>
      <vt:lpstr>Third Normal Form  (3NF)</vt:lpstr>
      <vt:lpstr>Example Decomposition</vt:lpstr>
      <vt:lpstr>Problems with Decompositions</vt:lpstr>
      <vt:lpstr>PowerPoint Presentation</vt:lpstr>
    </vt:vector>
  </TitlesOfParts>
  <Company/>
  <LinksUpToDate>false</LinksUpToDate>
  <SharedDoc>false</SharedDoc>
  <HyperlinksChanged>false</HyperlinksChanged>
  <AppVersion>15.0038</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FileNewTemplate</dc:title>
  <dc:creator>Diana</dc:creator>
  <cp:lastModifiedBy>Donald Ferguson</cp:lastModifiedBy>
  <cp:revision>417</cp:revision>
  <cp:lastPrinted>2018-11-29T19:42:25Z</cp:lastPrinted>
  <dcterms:created xsi:type="dcterms:W3CDTF">2010-04-12T23:12:02Z</dcterms:created>
  <dcterms:modified xsi:type="dcterms:W3CDTF">2018-12-09T13:26:20Z</dcterms:modified>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ies>
</file>